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1" r:id="rId3"/>
    <p:sldId id="277" r:id="rId4"/>
    <p:sldId id="276" r:id="rId5"/>
    <p:sldId id="278" r:id="rId6"/>
    <p:sldId id="279" r:id="rId7"/>
    <p:sldId id="280" r:id="rId8"/>
    <p:sldId id="281" r:id="rId9"/>
    <p:sldId id="282" r:id="rId10"/>
    <p:sldId id="283" r:id="rId11"/>
    <p:sldId id="284" r:id="rId12"/>
    <p:sldId id="285" r:id="rId13"/>
    <p:sldId id="286" r:id="rId14"/>
    <p:sldId id="287" r:id="rId15"/>
    <p:sldId id="288" r:id="rId16"/>
    <p:sldId id="274" r:id="rId17"/>
    <p:sldId id="289" r:id="rId18"/>
    <p:sldId id="264" r:id="rId19"/>
    <p:sldId id="275" r:id="rId20"/>
  </p:sldIdLst>
  <p:sldSz cx="9144000" cy="6858000" type="screen4x3"/>
  <p:notesSz cx="6797675" cy="99822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14A"/>
    <a:srgbClr val="B23E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28" autoAdjust="0"/>
  </p:normalViewPr>
  <p:slideViewPr>
    <p:cSldViewPr snapToGrid="0" snapToObjects="1">
      <p:cViewPr varScale="1">
        <p:scale>
          <a:sx n="57" d="100"/>
          <a:sy n="57" d="100"/>
        </p:scale>
        <p:origin x="84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50084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500844"/>
          </a:xfrm>
          <a:prstGeom prst="rect">
            <a:avLst/>
          </a:prstGeom>
        </p:spPr>
        <p:txBody>
          <a:bodyPr vert="horz" lIns="91440" tIns="45720" rIns="91440" bIns="45720" rtlCol="0"/>
          <a:lstStyle>
            <a:lvl1pPr algn="r">
              <a:defRPr sz="1200"/>
            </a:lvl1pPr>
          </a:lstStyle>
          <a:p>
            <a:fld id="{B0D6BAC7-5912-42E9-B20D-781186C508A9}" type="datetimeFigureOut">
              <a:rPr lang="en-US" smtClean="0"/>
              <a:t>9/19/2018</a:t>
            </a:fld>
            <a:endParaRPr lang="en-US" dirty="0"/>
          </a:p>
        </p:txBody>
      </p:sp>
      <p:sp>
        <p:nvSpPr>
          <p:cNvPr id="4" name="Slide Image Placeholder 3"/>
          <p:cNvSpPr>
            <a:spLocks noGrp="1" noRot="1" noChangeAspect="1"/>
          </p:cNvSpPr>
          <p:nvPr>
            <p:ph type="sldImg" idx="2"/>
          </p:nvPr>
        </p:nvSpPr>
        <p:spPr>
          <a:xfrm>
            <a:off x="1154113" y="1247775"/>
            <a:ext cx="4489450" cy="33686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803934"/>
            <a:ext cx="5438140" cy="393049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81358"/>
            <a:ext cx="2945659" cy="50084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81358"/>
            <a:ext cx="2945659" cy="500842"/>
          </a:xfrm>
          <a:prstGeom prst="rect">
            <a:avLst/>
          </a:prstGeom>
        </p:spPr>
        <p:txBody>
          <a:bodyPr vert="horz" lIns="91440" tIns="45720" rIns="91440" bIns="45720" rtlCol="0" anchor="b"/>
          <a:lstStyle>
            <a:lvl1pPr algn="r">
              <a:defRPr sz="1200"/>
            </a:lvl1pPr>
          </a:lstStyle>
          <a:p>
            <a:fld id="{2C4F6189-C009-41D4-991C-A15F6B3DA335}" type="slidenum">
              <a:rPr lang="en-US" smtClean="0"/>
              <a:t>‹#›</a:t>
            </a:fld>
            <a:endParaRPr lang="en-US" dirty="0"/>
          </a:p>
        </p:txBody>
      </p:sp>
    </p:spTree>
    <p:extLst>
      <p:ext uri="{BB962C8B-B14F-4D97-AF65-F5344CB8AC3E}">
        <p14:creationId xmlns:p14="http://schemas.microsoft.com/office/powerpoint/2010/main" val="387871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a:t>
            </a:r>
            <a:r>
              <a:rPr lang="en-US" baseline="0" dirty="0" smtClean="0"/>
              <a:t> for renewable energy in collaboration with the centre for entrepreneurship at Cyprus</a:t>
            </a:r>
            <a:endParaRPr lang="en-US" dirty="0"/>
          </a:p>
        </p:txBody>
      </p:sp>
      <p:sp>
        <p:nvSpPr>
          <p:cNvPr id="4" name="Slide Number Placeholder 3"/>
          <p:cNvSpPr>
            <a:spLocks noGrp="1"/>
          </p:cNvSpPr>
          <p:nvPr>
            <p:ph type="sldNum" sz="quarter" idx="10"/>
          </p:nvPr>
        </p:nvSpPr>
        <p:spPr/>
        <p:txBody>
          <a:bodyPr/>
          <a:lstStyle/>
          <a:p>
            <a:fld id="{2C4F6189-C009-41D4-991C-A15F6B3DA335}" type="slidenum">
              <a:rPr lang="en-US" smtClean="0"/>
              <a:t>2</a:t>
            </a:fld>
            <a:endParaRPr lang="en-US" dirty="0"/>
          </a:p>
        </p:txBody>
      </p:sp>
    </p:spTree>
    <p:extLst>
      <p:ext uri="{BB962C8B-B14F-4D97-AF65-F5344CB8AC3E}">
        <p14:creationId xmlns:p14="http://schemas.microsoft.com/office/powerpoint/2010/main" val="397032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used to be that Universities about 200 years ago had monopoly on knowledge.  They were the best places to create knowledge (through research), they were the best places to transfer that knowledge (through teaching) and for service (to apply that knowledge, develop applications, to offer consulting services. Etc.) Is that the case today?  Most companies conduct excellent research.  Online courses offer excellent teaching and specialized companies offer applications and consulting.</a:t>
            </a:r>
          </a:p>
          <a:p>
            <a:r>
              <a:rPr lang="en-US" baseline="0" dirty="0" smtClean="0"/>
              <a:t>Only true way to create real jobs</a:t>
            </a:r>
            <a:endParaRPr lang="en-US" dirty="0"/>
          </a:p>
        </p:txBody>
      </p:sp>
      <p:sp>
        <p:nvSpPr>
          <p:cNvPr id="4" name="Slide Number Placeholder 3"/>
          <p:cNvSpPr>
            <a:spLocks noGrp="1"/>
          </p:cNvSpPr>
          <p:nvPr>
            <p:ph type="sldNum" sz="quarter" idx="10"/>
          </p:nvPr>
        </p:nvSpPr>
        <p:spPr/>
        <p:txBody>
          <a:bodyPr/>
          <a:lstStyle/>
          <a:p>
            <a:fld id="{2C4F6189-C009-41D4-991C-A15F6B3DA335}" type="slidenum">
              <a:rPr lang="en-US" smtClean="0"/>
              <a:t>5</a:t>
            </a:fld>
            <a:endParaRPr lang="en-US" dirty="0"/>
          </a:p>
        </p:txBody>
      </p:sp>
    </p:spTree>
    <p:extLst>
      <p:ext uri="{BB962C8B-B14F-4D97-AF65-F5344CB8AC3E}">
        <p14:creationId xmlns:p14="http://schemas.microsoft.com/office/powerpoint/2010/main" val="326886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anose="020B0600070205080204" pitchFamily="34" charset="-128"/>
            </a:endParaRPr>
          </a:p>
        </p:txBody>
      </p:sp>
      <p:sp>
        <p:nvSpPr>
          <p:cNvPr id="4" name="Header Placeholder 3"/>
          <p:cNvSpPr>
            <a:spLocks noGrp="1"/>
          </p:cNvSpPr>
          <p:nvPr>
            <p:ph type="hdr" sz="quarter"/>
          </p:nvPr>
        </p:nvSpPr>
        <p:spPr/>
        <p:txBody>
          <a:bodyPr/>
          <a:lstStyle/>
          <a:p>
            <a:pPr>
              <a:defRPr/>
            </a:pPr>
            <a:r>
              <a:rPr lang="en-US" dirty="0" smtClean="0"/>
              <a:t>PV Technology, University of Cyprus</a:t>
            </a:r>
            <a:endParaRPr lang="en-US" dirty="0"/>
          </a:p>
        </p:txBody>
      </p:sp>
      <p:sp>
        <p:nvSpPr>
          <p:cNvPr id="286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F2A563F-A09C-4E5C-9A3D-03D08E1BE004}" type="slidenum">
              <a:rPr lang="en-US" altLang="en-US" smtClean="0"/>
              <a:pPr/>
              <a:t>6</a:t>
            </a:fld>
            <a:endParaRPr lang="en-US" altLang="en-US" dirty="0" smtClean="0"/>
          </a:p>
        </p:txBody>
      </p:sp>
    </p:spTree>
    <p:extLst>
      <p:ext uri="{BB962C8B-B14F-4D97-AF65-F5344CB8AC3E}">
        <p14:creationId xmlns:p14="http://schemas.microsoft.com/office/powerpoint/2010/main" val="54529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F6189-C009-41D4-991C-A15F6B3DA335}" type="slidenum">
              <a:rPr lang="en-US" smtClean="0"/>
              <a:t>10</a:t>
            </a:fld>
            <a:endParaRPr lang="en-US" dirty="0"/>
          </a:p>
        </p:txBody>
      </p:sp>
    </p:spTree>
    <p:extLst>
      <p:ext uri="{BB962C8B-B14F-4D97-AF65-F5344CB8AC3E}">
        <p14:creationId xmlns:p14="http://schemas.microsoft.com/office/powerpoint/2010/main" val="304645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Is there any fear that people will not want to patent with the </a:t>
            </a:r>
          </a:p>
          <a:p>
            <a:r>
              <a:rPr lang="en-US" altLang="en-US" dirty="0" smtClean="0">
                <a:ea typeface="ＭＳ Ｐゴシック" panose="020B0600070205080204" pitchFamily="34" charset="-128"/>
              </a:rPr>
              <a:t>So in 2000 till 2006 we have exclusive rights to commercialize telecom applications. In 2003 we also got rights for medical applications and we keep those till today.</a:t>
            </a:r>
          </a:p>
        </p:txBody>
      </p:sp>
      <p:sp>
        <p:nvSpPr>
          <p:cNvPr id="4" name="Header Placeholder 3"/>
          <p:cNvSpPr>
            <a:spLocks noGrp="1"/>
          </p:cNvSpPr>
          <p:nvPr>
            <p:ph type="hdr" sz="quarter"/>
          </p:nvPr>
        </p:nvSpPr>
        <p:spPr/>
        <p:txBody>
          <a:bodyPr/>
          <a:lstStyle/>
          <a:p>
            <a:pPr>
              <a:defRPr/>
            </a:pPr>
            <a:r>
              <a:rPr lang="en-US" dirty="0" smtClean="0"/>
              <a:t>PV Technology, University of Cyprus</a:t>
            </a:r>
            <a:endParaRPr lang="en-US" dirty="0"/>
          </a:p>
        </p:txBody>
      </p:sp>
      <p:sp>
        <p:nvSpPr>
          <p:cNvPr id="399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6E4BED1-9DB1-4C58-8A6C-36D6B09B1221}" type="slidenum">
              <a:rPr lang="en-US" altLang="en-US" smtClean="0"/>
              <a:pPr/>
              <a:t>13</a:t>
            </a:fld>
            <a:endParaRPr lang="en-US" altLang="en-US" dirty="0" smtClean="0"/>
          </a:p>
        </p:txBody>
      </p:sp>
    </p:spTree>
    <p:extLst>
      <p:ext uri="{BB962C8B-B14F-4D97-AF65-F5344CB8AC3E}">
        <p14:creationId xmlns:p14="http://schemas.microsoft.com/office/powerpoint/2010/main" val="191803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beginning</a:t>
            </a:r>
            <a:endParaRPr lang="en-US" dirty="0"/>
          </a:p>
        </p:txBody>
      </p:sp>
      <p:sp>
        <p:nvSpPr>
          <p:cNvPr id="4" name="Header Placeholder 3"/>
          <p:cNvSpPr>
            <a:spLocks noGrp="1"/>
          </p:cNvSpPr>
          <p:nvPr>
            <p:ph type="hdr" sz="quarter" idx="10"/>
          </p:nvPr>
        </p:nvSpPr>
        <p:spPr/>
        <p:txBody>
          <a:bodyPr/>
          <a:lstStyle/>
          <a:p>
            <a:pPr>
              <a:defRPr/>
            </a:pPr>
            <a:r>
              <a:rPr lang="en-US" dirty="0" smtClean="0"/>
              <a:t>PV Technology, University of Cyprus</a:t>
            </a:r>
            <a:endParaRPr lang="en-US" dirty="0"/>
          </a:p>
        </p:txBody>
      </p:sp>
      <p:sp>
        <p:nvSpPr>
          <p:cNvPr id="5" name="Slide Number Placeholder 4"/>
          <p:cNvSpPr>
            <a:spLocks noGrp="1"/>
          </p:cNvSpPr>
          <p:nvPr>
            <p:ph type="sldNum" sz="quarter" idx="11"/>
          </p:nvPr>
        </p:nvSpPr>
        <p:spPr/>
        <p:txBody>
          <a:bodyPr/>
          <a:lstStyle/>
          <a:p>
            <a:pPr>
              <a:defRPr/>
            </a:pPr>
            <a:fld id="{AA45F7C7-0320-46D1-9F8F-C124F313AB8D}" type="slidenum">
              <a:rPr lang="en-US" altLang="en-US" smtClean="0"/>
              <a:pPr>
                <a:defRPr/>
              </a:pPr>
              <a:t>14</a:t>
            </a:fld>
            <a:endParaRPr lang="en-US" altLang="en-US" dirty="0"/>
          </a:p>
        </p:txBody>
      </p:sp>
    </p:spTree>
    <p:extLst>
      <p:ext uri="{BB962C8B-B14F-4D97-AF65-F5344CB8AC3E}">
        <p14:creationId xmlns:p14="http://schemas.microsoft.com/office/powerpoint/2010/main" val="182073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Early success makes everyone happy.  Entrepreneurs, and investors.  Everyone feels they are on the right track.  You do not want to have 10 year development without a test in the market.  </a:t>
            </a:r>
          </a:p>
          <a:p>
            <a:endParaRPr lang="en-US" dirty="0"/>
          </a:p>
        </p:txBody>
      </p:sp>
      <p:sp>
        <p:nvSpPr>
          <p:cNvPr id="4" name="Slide Number Placeholder 3"/>
          <p:cNvSpPr>
            <a:spLocks noGrp="1"/>
          </p:cNvSpPr>
          <p:nvPr>
            <p:ph type="sldNum" sz="quarter" idx="10"/>
          </p:nvPr>
        </p:nvSpPr>
        <p:spPr/>
        <p:txBody>
          <a:bodyPr/>
          <a:lstStyle/>
          <a:p>
            <a:fld id="{2C4F6189-C009-41D4-991C-A15F6B3DA335}" type="slidenum">
              <a:rPr lang="en-US" smtClean="0"/>
              <a:t>16</a:t>
            </a:fld>
            <a:endParaRPr lang="en-US" dirty="0"/>
          </a:p>
        </p:txBody>
      </p:sp>
    </p:spTree>
    <p:extLst>
      <p:ext uri="{BB962C8B-B14F-4D97-AF65-F5344CB8AC3E}">
        <p14:creationId xmlns:p14="http://schemas.microsoft.com/office/powerpoint/2010/main" val="290967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Entrepreneurship should be promoted by both Universities and the countries.</a:t>
            </a:r>
          </a:p>
          <a:p>
            <a:endParaRPr lang="en-US" dirty="0"/>
          </a:p>
        </p:txBody>
      </p:sp>
      <p:sp>
        <p:nvSpPr>
          <p:cNvPr id="4" name="Slide Number Placeholder 3"/>
          <p:cNvSpPr>
            <a:spLocks noGrp="1"/>
          </p:cNvSpPr>
          <p:nvPr>
            <p:ph type="sldNum" sz="quarter" idx="10"/>
          </p:nvPr>
        </p:nvSpPr>
        <p:spPr/>
        <p:txBody>
          <a:bodyPr/>
          <a:lstStyle/>
          <a:p>
            <a:fld id="{2C4F6189-C009-41D4-991C-A15F6B3DA335}" type="slidenum">
              <a:rPr lang="en-US" smtClean="0"/>
              <a:t>18</a:t>
            </a:fld>
            <a:endParaRPr lang="en-US" dirty="0"/>
          </a:p>
        </p:txBody>
      </p:sp>
    </p:spTree>
    <p:extLst>
      <p:ext uri="{BB962C8B-B14F-4D97-AF65-F5344CB8AC3E}">
        <p14:creationId xmlns:p14="http://schemas.microsoft.com/office/powerpoint/2010/main" val="113491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stile</a:t>
            </a:r>
            <a:endParaRPr lang="en-GB"/>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19/09/2018</a:t>
            </a:fld>
            <a:endParaRPr lang="en-GB" dirty="0"/>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dirty="0"/>
          </a:p>
        </p:txBody>
      </p:sp>
    </p:spTree>
    <p:extLst>
      <p:ext uri="{BB962C8B-B14F-4D97-AF65-F5344CB8AC3E}">
        <p14:creationId xmlns:p14="http://schemas.microsoft.com/office/powerpoint/2010/main" val="170097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p>
            <a:r>
              <a:rPr lang="it-IT"/>
              <a:t>Fare clic per modificare stile</a:t>
            </a:r>
            <a:endParaRPr lang="en-GB"/>
          </a:p>
        </p:txBody>
      </p:sp>
      <p:sp>
        <p:nvSpPr>
          <p:cNvPr id="3" name="Segnaposto testo verticale 2"/>
          <p:cNvSpPr>
            <a:spLocks noGrp="1"/>
          </p:cNvSpPr>
          <p:nvPr>
            <p:ph type="body" orient="vert" idx="1"/>
          </p:nvPr>
        </p:nvSpPr>
        <p:spPr>
          <a:xfrm>
            <a:off x="457200" y="1147616"/>
            <a:ext cx="8229600" cy="4525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19/09/2018</a:t>
            </a:fld>
            <a:endParaRPr lang="en-GB" dirty="0"/>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dirty="0"/>
          </a:p>
        </p:txBody>
      </p:sp>
    </p:spTree>
    <p:extLst>
      <p:ext uri="{BB962C8B-B14F-4D97-AF65-F5344CB8AC3E}">
        <p14:creationId xmlns:p14="http://schemas.microsoft.com/office/powerpoint/2010/main" val="51758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stile</a:t>
            </a:r>
            <a:endParaRPr lang="en-GB"/>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19/09/2018</a:t>
            </a:fld>
            <a:endParaRPr lang="en-GB" dirty="0"/>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dirty="0"/>
          </a:p>
        </p:txBody>
      </p:sp>
    </p:spTree>
    <p:extLst>
      <p:ext uri="{BB962C8B-B14F-4D97-AF65-F5344CB8AC3E}">
        <p14:creationId xmlns:p14="http://schemas.microsoft.com/office/powerpoint/2010/main" val="18412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stile</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5358F68-713A-104B-8A63-1E2049E36802}" type="datetimeFigureOut">
              <a:rPr lang="it-IT" smtClean="0"/>
              <a:pPr/>
              <a:t>19/09/2018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92CB04-9E17-9044-80A1-A86FD6599C3F}" type="slidenum">
              <a:rPr lang="it-IT" smtClean="0"/>
              <a:pPr/>
              <a:t>‹#›</a:t>
            </a:fld>
            <a:endParaRPr lang="it-IT"/>
          </a:p>
        </p:txBody>
      </p:sp>
    </p:spTree>
    <p:extLst>
      <p:ext uri="{BB962C8B-B14F-4D97-AF65-F5344CB8AC3E}">
        <p14:creationId xmlns:p14="http://schemas.microsoft.com/office/powerpoint/2010/main" val="3325480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9EC16246-8FFF-4920-A990-7E709974C4C6}" type="datetime1">
              <a:rPr lang="en-GB" altLang="en-US" smtClean="0"/>
              <a:t>19/09/2018</a:t>
            </a:fld>
            <a:endParaRPr lang="en-US" alt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48102" y="6438045"/>
            <a:ext cx="2057400" cy="365125"/>
          </a:xfrm>
          <a:prstGeom prst="rect">
            <a:avLst/>
          </a:prstGeom>
        </p:spPr>
        <p:txBody>
          <a:bodyPr/>
          <a:lstStyle/>
          <a:p>
            <a:pPr>
              <a:defRPr/>
            </a:pPr>
            <a:fld id="{1E5CFF75-F8D3-4086-9FCD-851A53209734}" type="slidenum">
              <a:rPr lang="en-US" altLang="en-US" smtClean="0"/>
              <a:pPr>
                <a:defRPr/>
              </a:pPr>
              <a:t>‹#›</a:t>
            </a:fld>
            <a:endParaRPr lang="en-US" altLang="en-US" dirty="0"/>
          </a:p>
        </p:txBody>
      </p:sp>
    </p:spTree>
    <p:extLst>
      <p:ext uri="{BB962C8B-B14F-4D97-AF65-F5344CB8AC3E}">
        <p14:creationId xmlns:p14="http://schemas.microsoft.com/office/powerpoint/2010/main" val="264329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47616"/>
            <a:ext cx="8229600" cy="4525963"/>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19/09/2018</a:t>
            </a:fld>
            <a:endParaRPr lang="en-GB" dirty="0"/>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dirty="0"/>
          </a:p>
        </p:txBody>
      </p:sp>
      <p:sp>
        <p:nvSpPr>
          <p:cNvPr id="7" name="Segnaposto contenuto 2"/>
          <p:cNvSpPr>
            <a:spLocks noGrp="1"/>
          </p:cNvSpPr>
          <p:nvPr>
            <p:ph idx="13" hasCustomPrompt="1"/>
          </p:nvPr>
        </p:nvSpPr>
        <p:spPr>
          <a:xfrm>
            <a:off x="457200" y="95575"/>
            <a:ext cx="8229600" cy="603282"/>
          </a:xfrm>
          <a:prstGeom prst="rect">
            <a:avLst/>
          </a:prstGeom>
        </p:spPr>
        <p:txBody>
          <a:bodyPr/>
          <a:lstStyle>
            <a:lvl1pPr marL="0" indent="0">
              <a:buNone/>
              <a:defRPr b="1">
                <a:solidFill>
                  <a:srgbClr val="FFFFFF"/>
                </a:solidFill>
              </a:defRPr>
            </a:lvl1pPr>
          </a:lstStyle>
          <a:p>
            <a:pPr lvl="0"/>
            <a:r>
              <a:rPr lang="en-GB" dirty="0"/>
              <a:t>Title</a:t>
            </a:r>
          </a:p>
        </p:txBody>
      </p:sp>
    </p:spTree>
    <p:extLst>
      <p:ext uri="{BB962C8B-B14F-4D97-AF65-F5344CB8AC3E}">
        <p14:creationId xmlns:p14="http://schemas.microsoft.com/office/powerpoint/2010/main" val="359854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stile</a:t>
            </a:r>
            <a:endParaRPr lang="en-GB"/>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774D0FDF-84CF-3C4F-97E5-1D5B69618E25}" type="datetimeFigureOut">
              <a:rPr lang="it-IT" smtClean="0"/>
              <a:pPr/>
              <a:t>19/09/2018</a:t>
            </a:fld>
            <a:endParaRPr lang="en-GB" dirty="0"/>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dirty="0"/>
          </a:p>
        </p:txBody>
      </p:sp>
    </p:spTree>
    <p:extLst>
      <p:ext uri="{BB962C8B-B14F-4D97-AF65-F5344CB8AC3E}">
        <p14:creationId xmlns:p14="http://schemas.microsoft.com/office/powerpoint/2010/main" val="281604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p>
            <a:r>
              <a:rPr lang="it-IT"/>
              <a:t>Fare clic per modificare stile</a:t>
            </a:r>
            <a:endParaRPr lang="en-GB"/>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774D0FDF-84CF-3C4F-97E5-1D5B69618E25}" type="datetimeFigureOut">
              <a:rPr lang="it-IT" smtClean="0"/>
              <a:pPr/>
              <a:t>19/09/2018</a:t>
            </a:fld>
            <a:endParaRPr lang="en-GB" dirty="0"/>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dirty="0"/>
          </a:p>
        </p:txBody>
      </p:sp>
    </p:spTree>
    <p:extLst>
      <p:ext uri="{BB962C8B-B14F-4D97-AF65-F5344CB8AC3E}">
        <p14:creationId xmlns:p14="http://schemas.microsoft.com/office/powerpoint/2010/main" val="45062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lvl1pPr>
              <a:defRPr b="1">
                <a:latin typeface="Calibri"/>
                <a:cs typeface="Calibri"/>
              </a:defRPr>
            </a:lvl1pPr>
          </a:lstStyle>
          <a:p>
            <a:r>
              <a:rPr lang="it-IT" dirty="0"/>
              <a:t>Fare clic per modificare stile</a:t>
            </a:r>
            <a:endParaRPr lang="en-GB" dirty="0"/>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774D0FDF-84CF-3C4F-97E5-1D5B69618E25}" type="datetimeFigureOut">
              <a:rPr lang="it-IT" smtClean="0"/>
              <a:pPr/>
              <a:t>19/09/2018</a:t>
            </a:fld>
            <a:endParaRPr lang="en-GB" dirty="0"/>
          </a:p>
        </p:txBody>
      </p:sp>
      <p:sp>
        <p:nvSpPr>
          <p:cNvPr id="8" name="Segnaposto piè di pagina 7"/>
          <p:cNvSpPr>
            <a:spLocks noGrp="1"/>
          </p:cNvSpPr>
          <p:nvPr>
            <p:ph type="ftr" sz="quarter" idx="11"/>
          </p:nvPr>
        </p:nvSpPr>
        <p:spPr/>
        <p:txBody>
          <a:bodyPr/>
          <a:lstStyle/>
          <a:p>
            <a:endParaRPr lang="en-GB" dirty="0"/>
          </a:p>
        </p:txBody>
      </p:sp>
      <p:sp>
        <p:nvSpPr>
          <p:cNvPr id="9" name="Segnaposto numero diapositiva 8"/>
          <p:cNvSpPr>
            <a:spLocks noGrp="1"/>
          </p:cNvSpPr>
          <p:nvPr>
            <p:ph type="sldNum" sz="quarter" idx="12"/>
          </p:nvPr>
        </p:nvSpPr>
        <p:spPr/>
        <p:txBody>
          <a:bodyPr/>
          <a:lstStyle/>
          <a:p>
            <a:fld id="{A8DF6B43-56B5-4B42-A661-C4A23364DBCC}" type="slidenum">
              <a:rPr lang="en-GB" smtClean="0"/>
              <a:pPr/>
              <a:t>‹#›</a:t>
            </a:fld>
            <a:endParaRPr lang="en-GB" dirty="0"/>
          </a:p>
        </p:txBody>
      </p:sp>
    </p:spTree>
    <p:extLst>
      <p:ext uri="{BB962C8B-B14F-4D97-AF65-F5344CB8AC3E}">
        <p14:creationId xmlns:p14="http://schemas.microsoft.com/office/powerpoint/2010/main" val="259476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74D0FDF-84CF-3C4F-97E5-1D5B69618E25}" type="datetimeFigureOut">
              <a:rPr lang="it-IT" smtClean="0"/>
              <a:pPr/>
              <a:t>19/09/2018</a:t>
            </a:fld>
            <a:endParaRPr lang="en-GB" dirty="0"/>
          </a:p>
        </p:txBody>
      </p:sp>
      <p:sp>
        <p:nvSpPr>
          <p:cNvPr id="4" name="Segnaposto piè di pagina 3"/>
          <p:cNvSpPr>
            <a:spLocks noGrp="1"/>
          </p:cNvSpPr>
          <p:nvPr>
            <p:ph type="ftr" sz="quarter" idx="11"/>
          </p:nvPr>
        </p:nvSpPr>
        <p:spPr/>
        <p:txBody>
          <a:bodyPr/>
          <a:lstStyle/>
          <a:p>
            <a:endParaRPr lang="en-GB" dirty="0"/>
          </a:p>
        </p:txBody>
      </p:sp>
      <p:sp>
        <p:nvSpPr>
          <p:cNvPr id="5" name="Segnaposto numero diapositiva 4"/>
          <p:cNvSpPr>
            <a:spLocks noGrp="1"/>
          </p:cNvSpPr>
          <p:nvPr>
            <p:ph type="sldNum" sz="quarter" idx="12"/>
          </p:nvPr>
        </p:nvSpPr>
        <p:spPr/>
        <p:txBody>
          <a:bodyPr/>
          <a:lstStyle/>
          <a:p>
            <a:fld id="{A8DF6B43-56B5-4B42-A661-C4A23364DBCC}" type="slidenum">
              <a:rPr lang="en-GB" smtClean="0"/>
              <a:pPr/>
              <a:t>‹#›</a:t>
            </a:fld>
            <a:endParaRPr lang="en-GB" dirty="0"/>
          </a:p>
        </p:txBody>
      </p:sp>
    </p:spTree>
    <p:extLst>
      <p:ext uri="{BB962C8B-B14F-4D97-AF65-F5344CB8AC3E}">
        <p14:creationId xmlns:p14="http://schemas.microsoft.com/office/powerpoint/2010/main" val="240152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74D0FDF-84CF-3C4F-97E5-1D5B69618E25}" type="datetimeFigureOut">
              <a:rPr lang="it-IT" smtClean="0"/>
              <a:pPr/>
              <a:t>19/09/2018</a:t>
            </a:fld>
            <a:endParaRPr lang="en-GB" dirty="0"/>
          </a:p>
        </p:txBody>
      </p:sp>
      <p:sp>
        <p:nvSpPr>
          <p:cNvPr id="3" name="Segnaposto piè di pagina 2"/>
          <p:cNvSpPr>
            <a:spLocks noGrp="1"/>
          </p:cNvSpPr>
          <p:nvPr>
            <p:ph type="ftr" sz="quarter" idx="11"/>
          </p:nvPr>
        </p:nvSpPr>
        <p:spPr/>
        <p:txBody>
          <a:bodyPr/>
          <a:lstStyle/>
          <a:p>
            <a:endParaRPr lang="en-GB" dirty="0"/>
          </a:p>
        </p:txBody>
      </p:sp>
      <p:sp>
        <p:nvSpPr>
          <p:cNvPr id="4" name="Segnaposto numero diapositiva 3"/>
          <p:cNvSpPr>
            <a:spLocks noGrp="1"/>
          </p:cNvSpPr>
          <p:nvPr>
            <p:ph type="sldNum" sz="quarter" idx="12"/>
          </p:nvPr>
        </p:nvSpPr>
        <p:spPr/>
        <p:txBody>
          <a:bodyPr/>
          <a:lstStyle/>
          <a:p>
            <a:fld id="{A8DF6B43-56B5-4B42-A661-C4A23364DBCC}" type="slidenum">
              <a:rPr lang="en-GB" smtClean="0"/>
              <a:pPr/>
              <a:t>‹#›</a:t>
            </a:fld>
            <a:endParaRPr lang="en-GB" dirty="0"/>
          </a:p>
        </p:txBody>
      </p:sp>
    </p:spTree>
    <p:extLst>
      <p:ext uri="{BB962C8B-B14F-4D97-AF65-F5344CB8AC3E}">
        <p14:creationId xmlns:p14="http://schemas.microsoft.com/office/powerpoint/2010/main" val="327270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stile</a:t>
            </a:r>
            <a:endParaRPr lang="en-GB"/>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74D0FDF-84CF-3C4F-97E5-1D5B69618E25}" type="datetimeFigureOut">
              <a:rPr lang="it-IT" smtClean="0"/>
              <a:pPr/>
              <a:t>19/09/2018</a:t>
            </a:fld>
            <a:endParaRPr lang="en-GB" dirty="0"/>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dirty="0"/>
          </a:p>
        </p:txBody>
      </p:sp>
    </p:spTree>
    <p:extLst>
      <p:ext uri="{BB962C8B-B14F-4D97-AF65-F5344CB8AC3E}">
        <p14:creationId xmlns:p14="http://schemas.microsoft.com/office/powerpoint/2010/main" val="344462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stile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74D0FDF-84CF-3C4F-97E5-1D5B69618E25}" type="datetimeFigureOut">
              <a:rPr lang="it-IT" smtClean="0"/>
              <a:pPr/>
              <a:t>19/09/2018</a:t>
            </a:fld>
            <a:endParaRPr lang="en-GB" dirty="0"/>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dirty="0"/>
          </a:p>
        </p:txBody>
      </p:sp>
    </p:spTree>
    <p:extLst>
      <p:ext uri="{BB962C8B-B14F-4D97-AF65-F5344CB8AC3E}">
        <p14:creationId xmlns:p14="http://schemas.microsoft.com/office/powerpoint/2010/main" val="145141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magine 9" descr="piedipagine pwp inven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5765447"/>
            <a:ext cx="6019800" cy="1092552"/>
          </a:xfrm>
          <a:prstGeom prst="rect">
            <a:avLst/>
          </a:prstGeom>
        </p:spPr>
      </p:pic>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D0FDF-84CF-3C4F-97E5-1D5B69618E25}" type="datetimeFigureOut">
              <a:rPr lang="it-IT" smtClean="0"/>
              <a:pPr/>
              <a:t>19/09/2018</a:t>
            </a:fld>
            <a:endParaRPr lang="en-GB"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F6B43-56B5-4B42-A661-C4A23364DBCC}" type="slidenum">
              <a:rPr lang="en-GB" smtClean="0"/>
              <a:pPr/>
              <a:t>‹#›</a:t>
            </a:fld>
            <a:endParaRPr lang="en-GB" dirty="0"/>
          </a:p>
        </p:txBody>
      </p:sp>
      <p:pic>
        <p:nvPicPr>
          <p:cNvPr id="7" name="Immagine 6" descr="logo Erasmus +.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403473" y="6205548"/>
            <a:ext cx="2056063" cy="589237"/>
          </a:xfrm>
          <a:prstGeom prst="rect">
            <a:avLst/>
          </a:prstGeom>
        </p:spPr>
      </p:pic>
      <p:pic>
        <p:nvPicPr>
          <p:cNvPr id="9" name="Immagine 8" descr="intestazione pwp invent.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1058285"/>
          </a:xfrm>
          <a:prstGeom prst="rect">
            <a:avLst/>
          </a:prstGeom>
        </p:spPr>
      </p:pic>
      <p:pic>
        <p:nvPicPr>
          <p:cNvPr id="11" name="Immagine 10" descr="invent LOGO white.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178619" y="119052"/>
            <a:ext cx="1758504" cy="597878"/>
          </a:xfrm>
          <a:prstGeom prst="rect">
            <a:avLst/>
          </a:prstGeom>
        </p:spPr>
      </p:pic>
    </p:spTree>
    <p:extLst>
      <p:ext uri="{BB962C8B-B14F-4D97-AF65-F5344CB8AC3E}">
        <p14:creationId xmlns:p14="http://schemas.microsoft.com/office/powerpoint/2010/main" val="1614011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457200" rtl="0" eaLnBrk="1" latinLnBrk="0" hangingPunct="1">
        <a:spcBef>
          <a:spcPct val="0"/>
        </a:spcBef>
        <a:buNone/>
        <a:defRPr sz="3200" b="0" i="0" kern="1200">
          <a:solidFill>
            <a:schemeClr val="bg1"/>
          </a:solidFill>
          <a:latin typeface="Titillium Bold"/>
          <a:ea typeface="+mj-ea"/>
          <a:cs typeface="Titillium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42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525" y="123578"/>
            <a:ext cx="8229600" cy="1143000"/>
          </a:xfrm>
        </p:spPr>
        <p:txBody>
          <a:bodyPr/>
          <a:lstStyle/>
          <a:p>
            <a:r>
              <a:rPr lang="en-US" dirty="0" smtClean="0"/>
              <a:t>STEP 1. </a:t>
            </a:r>
            <a:r>
              <a:rPr lang="en-US" dirty="0" smtClean="0"/>
              <a:t>STARTING </a:t>
            </a:r>
            <a:r>
              <a:rPr lang="en-US" dirty="0" smtClean="0"/>
              <a:t>TEAM</a:t>
            </a:r>
            <a:endParaRPr lang="en-US" dirty="0"/>
          </a:p>
        </p:txBody>
      </p:sp>
      <p:sp>
        <p:nvSpPr>
          <p:cNvPr id="2" name="Slide Number Placeholder 1"/>
          <p:cNvSpPr>
            <a:spLocks noGrp="1"/>
          </p:cNvSpPr>
          <p:nvPr>
            <p:ph type="sldNum" sz="quarter" idx="12"/>
          </p:nvPr>
        </p:nvSpPr>
        <p:spPr/>
        <p:txBody>
          <a:bodyPr/>
          <a:lstStyle/>
          <a:p>
            <a:pPr>
              <a:defRPr/>
            </a:pPr>
            <a:fld id="{B1475EB4-2216-4C31-A769-F8769C926184}" type="slidenum">
              <a:rPr lang="en-US" altLang="en-US" smtClean="0"/>
              <a:pPr>
                <a:defRPr/>
              </a:pPr>
              <a:t>10</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71" y="2643545"/>
            <a:ext cx="2821903" cy="29114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052" y="2643545"/>
            <a:ext cx="2948989" cy="2948989"/>
          </a:xfrm>
          <a:prstGeom prst="rect">
            <a:avLst/>
          </a:prstGeom>
        </p:spPr>
      </p:pic>
      <p:sp>
        <p:nvSpPr>
          <p:cNvPr id="7" name="TextBox 6"/>
          <p:cNvSpPr txBox="1"/>
          <p:nvPr/>
        </p:nvSpPr>
        <p:spPr>
          <a:xfrm>
            <a:off x="1086769" y="2120325"/>
            <a:ext cx="2362200" cy="523220"/>
          </a:xfrm>
          <a:prstGeom prst="rect">
            <a:avLst/>
          </a:prstGeom>
          <a:noFill/>
        </p:spPr>
        <p:txBody>
          <a:bodyPr wrap="square" rtlCol="0">
            <a:spAutoFit/>
          </a:bodyPr>
          <a:lstStyle/>
          <a:p>
            <a:r>
              <a:rPr lang="en-US" sz="2800" dirty="0" smtClean="0"/>
              <a:t>TECHNICAL</a:t>
            </a:r>
            <a:endParaRPr lang="en-US" sz="2800" dirty="0"/>
          </a:p>
        </p:txBody>
      </p:sp>
      <p:sp>
        <p:nvSpPr>
          <p:cNvPr id="8" name="TextBox 7"/>
          <p:cNvSpPr txBox="1"/>
          <p:nvPr/>
        </p:nvSpPr>
        <p:spPr>
          <a:xfrm>
            <a:off x="5279433" y="2154258"/>
            <a:ext cx="2357034" cy="523220"/>
          </a:xfrm>
          <a:prstGeom prst="rect">
            <a:avLst/>
          </a:prstGeom>
          <a:noFill/>
        </p:spPr>
        <p:txBody>
          <a:bodyPr wrap="square" rtlCol="0">
            <a:spAutoFit/>
          </a:bodyPr>
          <a:lstStyle>
            <a:defPPr>
              <a:defRPr lang="en-US"/>
            </a:defPPr>
            <a:lvl1pPr>
              <a:defRPr sz="2800"/>
            </a:lvl1pPr>
          </a:lstStyle>
          <a:p>
            <a:r>
              <a:rPr lang="en-US" dirty="0"/>
              <a:t>BUSINESS</a:t>
            </a:r>
          </a:p>
        </p:txBody>
      </p:sp>
      <p:sp>
        <p:nvSpPr>
          <p:cNvPr id="9" name="TextBox 8"/>
          <p:cNvSpPr txBox="1"/>
          <p:nvPr/>
        </p:nvSpPr>
        <p:spPr>
          <a:xfrm>
            <a:off x="843187" y="5774172"/>
            <a:ext cx="2522269" cy="923330"/>
          </a:xfrm>
          <a:prstGeom prst="rect">
            <a:avLst/>
          </a:prstGeom>
          <a:noFill/>
        </p:spPr>
        <p:txBody>
          <a:bodyPr wrap="square" rtlCol="0">
            <a:spAutoFit/>
          </a:bodyPr>
          <a:lstStyle/>
          <a:p>
            <a:r>
              <a:rPr lang="en-US" dirty="0" smtClean="0"/>
              <a:t>Yoel Fink Post Doc Physics Materials science</a:t>
            </a:r>
            <a:endParaRPr lang="en-US" dirty="0"/>
          </a:p>
        </p:txBody>
      </p:sp>
      <p:sp>
        <p:nvSpPr>
          <p:cNvPr id="10" name="TextBox 9"/>
          <p:cNvSpPr txBox="1"/>
          <p:nvPr/>
        </p:nvSpPr>
        <p:spPr>
          <a:xfrm>
            <a:off x="4877411" y="5830971"/>
            <a:ext cx="2522269" cy="369332"/>
          </a:xfrm>
          <a:prstGeom prst="rect">
            <a:avLst/>
          </a:prstGeom>
          <a:noFill/>
        </p:spPr>
        <p:txBody>
          <a:bodyPr wrap="square" rtlCol="0">
            <a:spAutoFit/>
          </a:bodyPr>
          <a:lstStyle/>
          <a:p>
            <a:r>
              <a:rPr lang="en-US" b="1" dirty="0" smtClean="0"/>
              <a:t>Uri Kolodny, MBA</a:t>
            </a:r>
            <a:endParaRPr lang="en-US" b="1" dirty="0"/>
          </a:p>
        </p:txBody>
      </p:sp>
    </p:spTree>
    <p:extLst>
      <p:ext uri="{BB962C8B-B14F-4D97-AF65-F5344CB8AC3E}">
        <p14:creationId xmlns:p14="http://schemas.microsoft.com/office/powerpoint/2010/main" val="418128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extBox 3"/>
          <p:cNvSpPr txBox="1">
            <a:spLocks noChangeArrowheads="1"/>
          </p:cNvSpPr>
          <p:nvPr/>
        </p:nvSpPr>
        <p:spPr bwMode="auto">
          <a:xfrm>
            <a:off x="58572" y="890269"/>
            <a:ext cx="89126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dirty="0" smtClean="0"/>
              <a:t>PRODUCT:  FIBER</a:t>
            </a:r>
          </a:p>
          <a:p>
            <a:r>
              <a:rPr lang="en-US" altLang="en-US" sz="2400" dirty="0" smtClean="0"/>
              <a:t>MARKET:  </a:t>
            </a:r>
            <a:r>
              <a:rPr lang="en-US" altLang="en-US" sz="2400" dirty="0" smtClean="0"/>
              <a:t>TELECOMMUNICATIONS</a:t>
            </a:r>
            <a:r>
              <a:rPr lang="en-US" altLang="en-US" sz="2400" dirty="0"/>
              <a:t> </a:t>
            </a:r>
            <a:r>
              <a:rPr lang="en-US" altLang="en-US" sz="2400" dirty="0" smtClean="0"/>
              <a:t>then PIVOT to MEDICAL</a:t>
            </a:r>
            <a:endParaRPr lang="en-US" altLang="en-US" sz="2400" dirty="0" smtClean="0"/>
          </a:p>
        </p:txBody>
      </p:sp>
      <p:pic>
        <p:nvPicPr>
          <p:cNvPr id="36871" name="Picture 4" descr="FiberFeatOmniGuide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1598" y="2061210"/>
            <a:ext cx="5133904" cy="42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1"/>
          <p:cNvSpPr>
            <a:spLocks noChangeArrowheads="1"/>
          </p:cNvSpPr>
          <p:nvPr/>
        </p:nvSpPr>
        <p:spPr bwMode="auto">
          <a:xfrm>
            <a:off x="4421188" y="3244850"/>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t>*</a:t>
            </a:r>
          </a:p>
        </p:txBody>
      </p:sp>
      <p:sp>
        <p:nvSpPr>
          <p:cNvPr id="36869" name="Rectangle 3"/>
          <p:cNvSpPr>
            <a:spLocks noChangeArrowheads="1"/>
          </p:cNvSpPr>
          <p:nvPr/>
        </p:nvSpPr>
        <p:spPr bwMode="auto">
          <a:xfrm>
            <a:off x="4421188" y="3244850"/>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dirty="0"/>
              <a:t>*</a:t>
            </a:r>
          </a:p>
        </p:txBody>
      </p:sp>
      <p:sp>
        <p:nvSpPr>
          <p:cNvPr id="2" name="Slide Number Placeholder 1"/>
          <p:cNvSpPr>
            <a:spLocks noGrp="1"/>
          </p:cNvSpPr>
          <p:nvPr>
            <p:ph type="sldNum" sz="quarter" idx="12"/>
          </p:nvPr>
        </p:nvSpPr>
        <p:spPr/>
        <p:txBody>
          <a:bodyPr/>
          <a:lstStyle/>
          <a:p>
            <a:pPr>
              <a:defRPr/>
            </a:pPr>
            <a:fld id="{1E5CFF75-F8D3-4086-9FCD-851A53209734}" type="slidenum">
              <a:rPr lang="en-US" altLang="en-US" smtClean="0"/>
              <a:pPr>
                <a:defRPr/>
              </a:pPr>
              <a:t>11</a:t>
            </a:fld>
            <a:endParaRPr lang="en-US" altLang="en-US" dirty="0"/>
          </a:p>
        </p:txBody>
      </p:sp>
    </p:spTree>
    <p:extLst>
      <p:ext uri="{BB962C8B-B14F-4D97-AF65-F5344CB8AC3E}">
        <p14:creationId xmlns:p14="http://schemas.microsoft.com/office/powerpoint/2010/main" val="947203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2"/>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6E81720-C9B1-4FF9-BAC3-59834A432321}" type="slidenum">
              <a:rPr lang="en-US" altLang="en-US" smtClean="0">
                <a:solidFill>
                  <a:srgbClr val="595959"/>
                </a:solidFill>
              </a:rPr>
              <a:pPr/>
              <a:t>12</a:t>
            </a:fld>
            <a:endParaRPr lang="en-US" altLang="en-US" dirty="0" smtClean="0">
              <a:solidFill>
                <a:srgbClr val="595959"/>
              </a:solidFill>
            </a:endParaRPr>
          </a:p>
        </p:txBody>
      </p:sp>
      <p:sp>
        <p:nvSpPr>
          <p:cNvPr id="3" name="Content Placeholder 2"/>
          <p:cNvSpPr>
            <a:spLocks noGrp="1"/>
          </p:cNvSpPr>
          <p:nvPr>
            <p:ph idx="13"/>
          </p:nvPr>
        </p:nvSpPr>
        <p:spPr/>
        <p:txBody>
          <a:bodyPr/>
          <a:lstStyle/>
          <a:p>
            <a:r>
              <a:rPr lang="en-US" dirty="0" smtClean="0"/>
              <a:t>STEP 2. FUNDING and FOUNDING</a:t>
            </a:r>
            <a:endParaRPr lang="en-US" dirty="0"/>
          </a:p>
        </p:txBody>
      </p:sp>
      <p:sp>
        <p:nvSpPr>
          <p:cNvPr id="35845" name="TextBox 4"/>
          <p:cNvSpPr txBox="1">
            <a:spLocks noChangeArrowheads="1"/>
          </p:cNvSpPr>
          <p:nvPr/>
        </p:nvSpPr>
        <p:spPr bwMode="auto">
          <a:xfrm>
            <a:off x="525462" y="1511656"/>
            <a:ext cx="809307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514350" indent="-514350">
              <a:buAutoNum type="arabicPeriod"/>
            </a:pPr>
            <a:r>
              <a:rPr lang="en-US" altLang="en-US" sz="3200" dirty="0" smtClean="0"/>
              <a:t>Seed funding: MIT Competition and rich alumni (small amount)</a:t>
            </a:r>
          </a:p>
          <a:p>
            <a:pPr marL="514350" indent="-514350">
              <a:buAutoNum type="arabicPeriod"/>
            </a:pPr>
            <a:r>
              <a:rPr lang="en-US" altLang="en-US" sz="3200" dirty="0" smtClean="0"/>
              <a:t> Angel Investors 2000</a:t>
            </a:r>
            <a:endParaRPr lang="en-US" altLang="en-US" sz="3200" dirty="0"/>
          </a:p>
          <a:p>
            <a:pPr marL="914400" lvl="1" indent="-457200">
              <a:buFont typeface="Arial" panose="020B0604020202020204" pitchFamily="34" charset="0"/>
              <a:buChar char="•"/>
            </a:pPr>
            <a:r>
              <a:rPr lang="en-US" altLang="en-US" sz="3200" dirty="0" smtClean="0"/>
              <a:t>Total </a:t>
            </a:r>
            <a:r>
              <a:rPr lang="en-US" altLang="en-US" sz="3200" dirty="0"/>
              <a:t>$4 </a:t>
            </a:r>
            <a:r>
              <a:rPr lang="en-US" altLang="en-US" sz="3200" dirty="0" smtClean="0"/>
              <a:t>Million</a:t>
            </a:r>
          </a:p>
          <a:p>
            <a:pPr marL="914400" lvl="1" indent="-457200">
              <a:buFont typeface="Arial" panose="020B0604020202020204" pitchFamily="34" charset="0"/>
              <a:buChar char="•"/>
            </a:pPr>
            <a:r>
              <a:rPr lang="en-US" altLang="en-US" sz="3200" dirty="0" smtClean="0"/>
              <a:t>Founding </a:t>
            </a:r>
            <a:r>
              <a:rPr lang="en-US" altLang="en-US" sz="3200" dirty="0"/>
              <a:t>of OmniGuide Communications by 3 MIT Engineering professors and one MBA graduate</a:t>
            </a:r>
          </a:p>
        </p:txBody>
      </p:sp>
    </p:spTree>
    <p:extLst>
      <p:ext uri="{BB962C8B-B14F-4D97-AF65-F5344CB8AC3E}">
        <p14:creationId xmlns:p14="http://schemas.microsoft.com/office/powerpoint/2010/main" val="1638398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8E44B50-37F2-460B-B80C-FFEF8B541C86}" type="slidenum">
              <a:rPr lang="en-US" altLang="en-US" smtClean="0">
                <a:solidFill>
                  <a:srgbClr val="595959"/>
                </a:solidFill>
              </a:rPr>
              <a:pPr/>
              <a:t>13</a:t>
            </a:fld>
            <a:endParaRPr lang="en-US" altLang="en-US" dirty="0" smtClean="0">
              <a:solidFill>
                <a:srgbClr val="595959"/>
              </a:solidFill>
            </a:endParaRPr>
          </a:p>
        </p:txBody>
      </p:sp>
      <p:sp>
        <p:nvSpPr>
          <p:cNvPr id="3" name="Content Placeholder 2"/>
          <p:cNvSpPr>
            <a:spLocks noGrp="1"/>
          </p:cNvSpPr>
          <p:nvPr>
            <p:ph idx="13"/>
          </p:nvPr>
        </p:nvSpPr>
        <p:spPr/>
        <p:txBody>
          <a:bodyPr/>
          <a:lstStyle/>
          <a:p>
            <a:r>
              <a:rPr lang="en-US" dirty="0" smtClean="0"/>
              <a:t>Technology License Office (MIT)</a:t>
            </a:r>
            <a:endParaRPr lang="en-US" dirty="0"/>
          </a:p>
        </p:txBody>
      </p:sp>
      <p:sp>
        <p:nvSpPr>
          <p:cNvPr id="38917" name="TextBox 4"/>
          <p:cNvSpPr txBox="1">
            <a:spLocks noChangeArrowheads="1"/>
          </p:cNvSpPr>
          <p:nvPr/>
        </p:nvSpPr>
        <p:spPr bwMode="auto">
          <a:xfrm>
            <a:off x="179388" y="1531938"/>
            <a:ext cx="87852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buFont typeface="Arial" panose="020B0604020202020204" pitchFamily="34" charset="0"/>
              <a:buChar char="•"/>
            </a:pPr>
            <a:r>
              <a:rPr lang="en-US" altLang="en-US" sz="3200" dirty="0"/>
              <a:t>Once it is patented, the founders of the company work with the TLO to get exclusive rights.  Inventors have preference</a:t>
            </a:r>
          </a:p>
          <a:p>
            <a:pPr>
              <a:buFont typeface="Arial" panose="020B0604020202020204" pitchFamily="34" charset="0"/>
              <a:buChar char="•"/>
            </a:pPr>
            <a:r>
              <a:rPr lang="en-US" altLang="en-US" sz="3200" dirty="0"/>
              <a:t>Patents are never assigned to the company.  Just the “exclusive rights” for certain applications</a:t>
            </a:r>
          </a:p>
          <a:p>
            <a:pPr>
              <a:buFont typeface="Arial" panose="020B0604020202020204" pitchFamily="34" charset="0"/>
              <a:buChar char="•"/>
            </a:pPr>
            <a:r>
              <a:rPr lang="en-US" altLang="en-US" sz="3200" dirty="0"/>
              <a:t>“Typical” agreement was $10,000 for 2 years plus percentage revenue if used.</a:t>
            </a:r>
          </a:p>
          <a:p>
            <a:pPr>
              <a:buFont typeface="Arial" panose="020B0604020202020204" pitchFamily="34" charset="0"/>
              <a:buChar char="•"/>
            </a:pPr>
            <a:endParaRPr lang="en-US" altLang="en-US" sz="3200" dirty="0"/>
          </a:p>
        </p:txBody>
      </p:sp>
    </p:spTree>
    <p:extLst>
      <p:ext uri="{BB962C8B-B14F-4D97-AF65-F5344CB8AC3E}">
        <p14:creationId xmlns:p14="http://schemas.microsoft.com/office/powerpoint/2010/main" val="697803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E5CFF75-F8D3-4086-9FCD-851A53209734}" type="slidenum">
              <a:rPr lang="en-US" altLang="en-US" smtClean="0"/>
              <a:pPr>
                <a:defRPr/>
              </a:pPr>
              <a:t>14</a:t>
            </a:fld>
            <a:endParaRPr lang="en-US" altLang="en-US" dirty="0"/>
          </a:p>
        </p:txBody>
      </p:sp>
      <p:sp>
        <p:nvSpPr>
          <p:cNvPr id="5" name="Content Placeholder 4"/>
          <p:cNvSpPr>
            <a:spLocks noGrp="1"/>
          </p:cNvSpPr>
          <p:nvPr>
            <p:ph idx="13"/>
          </p:nvPr>
        </p:nvSpPr>
        <p:spPr>
          <a:xfrm>
            <a:off x="375902" y="44906"/>
            <a:ext cx="6177298" cy="603282"/>
          </a:xfrm>
        </p:spPr>
        <p:txBody>
          <a:bodyPr/>
          <a:lstStyle/>
          <a:p>
            <a:r>
              <a:rPr lang="en-US" dirty="0" smtClean="0"/>
              <a:t>STEP 3: Don’t run out of money</a:t>
            </a:r>
            <a:endParaRPr lang="en-US" dirty="0"/>
          </a:p>
        </p:txBody>
      </p:sp>
      <p:sp>
        <p:nvSpPr>
          <p:cNvPr id="20" name="TextBox 19"/>
          <p:cNvSpPr txBox="1"/>
          <p:nvPr/>
        </p:nvSpPr>
        <p:spPr>
          <a:xfrm>
            <a:off x="6353761" y="5621565"/>
            <a:ext cx="2251741" cy="646331"/>
          </a:xfrm>
          <a:prstGeom prst="rect">
            <a:avLst/>
          </a:prstGeom>
          <a:noFill/>
        </p:spPr>
        <p:txBody>
          <a:bodyPr wrap="square" rtlCol="0">
            <a:spAutoFit/>
          </a:bodyPr>
          <a:lstStyle/>
          <a:p>
            <a:r>
              <a:rPr lang="en-US" sz="3600" dirty="0" smtClean="0"/>
              <a:t>Lifetime</a:t>
            </a:r>
            <a:endParaRPr lang="en-US" sz="3600" dirty="0"/>
          </a:p>
        </p:txBody>
      </p:sp>
      <p:grpSp>
        <p:nvGrpSpPr>
          <p:cNvPr id="6" name="Group 5"/>
          <p:cNvGrpSpPr/>
          <p:nvPr/>
        </p:nvGrpSpPr>
        <p:grpSpPr>
          <a:xfrm>
            <a:off x="217325" y="1844706"/>
            <a:ext cx="8021800" cy="3265761"/>
            <a:chOff x="55400" y="2284807"/>
            <a:chExt cx="8021800" cy="3265761"/>
          </a:xfrm>
        </p:grpSpPr>
        <p:cxnSp>
          <p:nvCxnSpPr>
            <p:cNvPr id="9" name="Straight Connector 8"/>
            <p:cNvCxnSpPr/>
            <p:nvPr/>
          </p:nvCxnSpPr>
          <p:spPr>
            <a:xfrm flipV="1">
              <a:off x="1315453" y="2284807"/>
              <a:ext cx="32084" cy="3265761"/>
            </a:xfrm>
            <a:prstGeom prst="line">
              <a:avLst/>
            </a:prstGeom>
            <a:ln w="53975">
              <a:solidFill>
                <a:schemeClr val="tx1"/>
              </a:solidFill>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V="1">
              <a:off x="1315453" y="5550567"/>
              <a:ext cx="6761747" cy="1"/>
            </a:xfrm>
            <a:prstGeom prst="line">
              <a:avLst/>
            </a:prstGeom>
            <a:ln w="53975">
              <a:solidFill>
                <a:schemeClr val="tx1"/>
              </a:solidFill>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1347537" y="2983832"/>
              <a:ext cx="2286000" cy="1475873"/>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3499180" y="4459705"/>
              <a:ext cx="1678406" cy="1029872"/>
              <a:chOff x="3499180" y="4459705"/>
              <a:chExt cx="1678406" cy="1029872"/>
            </a:xfrm>
          </p:grpSpPr>
          <p:cxnSp>
            <p:nvCxnSpPr>
              <p:cNvPr id="17" name="Straight Connector 16"/>
              <p:cNvCxnSpPr/>
              <p:nvPr/>
            </p:nvCxnSpPr>
            <p:spPr>
              <a:xfrm>
                <a:off x="3633537" y="4459705"/>
                <a:ext cx="1544049" cy="1019865"/>
              </a:xfrm>
              <a:prstGeom prst="line">
                <a:avLst/>
              </a:prstGeom>
              <a:ln w="635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499180" y="4904802"/>
                <a:ext cx="1323476" cy="584775"/>
              </a:xfrm>
              <a:prstGeom prst="rect">
                <a:avLst/>
              </a:prstGeom>
              <a:noFill/>
            </p:spPr>
            <p:txBody>
              <a:bodyPr wrap="square" rtlCol="0">
                <a:spAutoFit/>
              </a:bodyPr>
              <a:lstStyle/>
              <a:p>
                <a:r>
                  <a:rPr lang="en-US" sz="3200" dirty="0" smtClean="0"/>
                  <a:t>BAD</a:t>
                </a:r>
                <a:endParaRPr lang="en-US" sz="3200" dirty="0"/>
              </a:p>
            </p:txBody>
          </p:sp>
        </p:grpSp>
        <p:grpSp>
          <p:nvGrpSpPr>
            <p:cNvPr id="40" name="Group 39"/>
            <p:cNvGrpSpPr/>
            <p:nvPr/>
          </p:nvGrpSpPr>
          <p:grpSpPr>
            <a:xfrm>
              <a:off x="3729789" y="2321052"/>
              <a:ext cx="3625514" cy="2170737"/>
              <a:chOff x="3729789" y="2321052"/>
              <a:chExt cx="3625514" cy="2170737"/>
            </a:xfrm>
          </p:grpSpPr>
          <p:grpSp>
            <p:nvGrpSpPr>
              <p:cNvPr id="35" name="Group 34"/>
              <p:cNvGrpSpPr/>
              <p:nvPr/>
            </p:nvGrpSpPr>
            <p:grpSpPr>
              <a:xfrm>
                <a:off x="3729789" y="2321052"/>
                <a:ext cx="3625514" cy="2170737"/>
                <a:chOff x="3729789" y="2321052"/>
                <a:chExt cx="3625514" cy="2170737"/>
              </a:xfrm>
            </p:grpSpPr>
            <p:cxnSp>
              <p:nvCxnSpPr>
                <p:cNvPr id="26" name="Straight Connector 25"/>
                <p:cNvCxnSpPr/>
                <p:nvPr/>
              </p:nvCxnSpPr>
              <p:spPr>
                <a:xfrm>
                  <a:off x="3729789" y="2834011"/>
                  <a:ext cx="1764629" cy="854312"/>
                </a:xfrm>
                <a:prstGeom prst="line">
                  <a:avLst/>
                </a:prstGeom>
                <a:ln w="6350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729789" y="2852774"/>
                  <a:ext cx="0" cy="1639015"/>
                </a:xfrm>
                <a:prstGeom prst="line">
                  <a:avLst/>
                </a:prstGeom>
                <a:ln w="6350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494418" y="2799956"/>
                  <a:ext cx="0" cy="922422"/>
                </a:xfrm>
                <a:prstGeom prst="line">
                  <a:avLst/>
                </a:prstGeom>
                <a:ln w="6350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494418" y="2321052"/>
                  <a:ext cx="1860885" cy="510770"/>
                </a:xfrm>
                <a:prstGeom prst="line">
                  <a:avLst/>
                </a:prstGeom>
                <a:ln w="63500">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5714994" y="2892812"/>
                <a:ext cx="1323476" cy="584775"/>
              </a:xfrm>
              <a:prstGeom prst="rect">
                <a:avLst/>
              </a:prstGeom>
              <a:noFill/>
            </p:spPr>
            <p:txBody>
              <a:bodyPr wrap="square" rtlCol="0">
                <a:spAutoFit/>
              </a:bodyPr>
              <a:lstStyle/>
              <a:p>
                <a:r>
                  <a:rPr lang="en-US" sz="3200" dirty="0" smtClean="0"/>
                  <a:t>GOOD</a:t>
                </a:r>
                <a:endParaRPr lang="en-US" sz="3200" dirty="0"/>
              </a:p>
            </p:txBody>
          </p:sp>
        </p:grpSp>
        <p:sp>
          <p:nvSpPr>
            <p:cNvPr id="41" name="TextBox 40"/>
            <p:cNvSpPr txBox="1"/>
            <p:nvPr/>
          </p:nvSpPr>
          <p:spPr>
            <a:xfrm>
              <a:off x="55400" y="2476790"/>
              <a:ext cx="1276095" cy="646331"/>
            </a:xfrm>
            <a:prstGeom prst="rect">
              <a:avLst/>
            </a:prstGeom>
            <a:noFill/>
          </p:spPr>
          <p:txBody>
            <a:bodyPr wrap="square" rtlCol="0">
              <a:spAutoFit/>
            </a:bodyPr>
            <a:lstStyle/>
            <a:p>
              <a:r>
                <a:rPr lang="en-US" sz="3600" dirty="0" smtClean="0"/>
                <a:t>Cash</a:t>
              </a:r>
              <a:endParaRPr lang="en-US" sz="3600" dirty="0"/>
            </a:p>
          </p:txBody>
        </p:sp>
      </p:grpSp>
    </p:spTree>
    <p:extLst>
      <p:ext uri="{BB962C8B-B14F-4D97-AF65-F5344CB8AC3E}">
        <p14:creationId xmlns:p14="http://schemas.microsoft.com/office/powerpoint/2010/main" val="2757943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Possible </a:t>
            </a:r>
            <a:r>
              <a:rPr lang="en-US" dirty="0" smtClean="0"/>
              <a:t>sources of funding</a:t>
            </a:r>
            <a:endParaRPr lang="en-US" dirty="0"/>
          </a:p>
        </p:txBody>
      </p:sp>
      <p:sp>
        <p:nvSpPr>
          <p:cNvPr id="76803" name="Slide Number Placeholder 2"/>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706740F-F656-4139-8B25-4ED3AAB0FA45}" type="slidenum">
              <a:rPr lang="en-US" altLang="en-US" smtClean="0">
                <a:solidFill>
                  <a:srgbClr val="595959"/>
                </a:solidFill>
              </a:rPr>
              <a:pPr/>
              <a:t>15</a:t>
            </a:fld>
            <a:endParaRPr lang="en-US" altLang="en-US" dirty="0" smtClean="0">
              <a:solidFill>
                <a:srgbClr val="595959"/>
              </a:solidFill>
            </a:endParaRPr>
          </a:p>
        </p:txBody>
      </p:sp>
      <p:sp>
        <p:nvSpPr>
          <p:cNvPr id="76805" name="TextBox 4"/>
          <p:cNvSpPr txBox="1">
            <a:spLocks noChangeArrowheads="1"/>
          </p:cNvSpPr>
          <p:nvPr/>
        </p:nvSpPr>
        <p:spPr bwMode="auto">
          <a:xfrm>
            <a:off x="358775" y="1466850"/>
            <a:ext cx="80914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buFont typeface="Cambria" panose="02040503050406030204" pitchFamily="18" charset="0"/>
              <a:buAutoNum type="arabicPeriod"/>
            </a:pPr>
            <a:r>
              <a:rPr lang="en-US" altLang="en-US" sz="3200" dirty="0"/>
              <a:t>Competitions, Awards.</a:t>
            </a:r>
          </a:p>
          <a:p>
            <a:pPr>
              <a:buFont typeface="Cambria" panose="02040503050406030204" pitchFamily="18" charset="0"/>
              <a:buAutoNum type="arabicPeriod"/>
            </a:pPr>
            <a:r>
              <a:rPr lang="en-US" altLang="en-US" sz="3200" dirty="0"/>
              <a:t>Rich Alumni</a:t>
            </a:r>
          </a:p>
          <a:p>
            <a:pPr>
              <a:buFont typeface="Cambria" panose="02040503050406030204" pitchFamily="18" charset="0"/>
              <a:buAutoNum type="arabicPeriod"/>
            </a:pPr>
            <a:r>
              <a:rPr lang="en-US" altLang="en-US" sz="3200" dirty="0"/>
              <a:t>Angel Investor Network.</a:t>
            </a:r>
          </a:p>
          <a:p>
            <a:pPr>
              <a:buFont typeface="Cambria" panose="02040503050406030204" pitchFamily="18" charset="0"/>
              <a:buAutoNum type="arabicPeriod"/>
            </a:pPr>
            <a:r>
              <a:rPr lang="en-US" altLang="en-US" sz="3200" dirty="0"/>
              <a:t>Venture Capitalists</a:t>
            </a:r>
          </a:p>
          <a:p>
            <a:pPr>
              <a:buFont typeface="Cambria" panose="02040503050406030204" pitchFamily="18" charset="0"/>
              <a:buAutoNum type="arabicPeriod"/>
            </a:pPr>
            <a:r>
              <a:rPr lang="en-US" altLang="en-US" sz="3200" dirty="0"/>
              <a:t>Traditional Banks (once you have assets)</a:t>
            </a:r>
          </a:p>
          <a:p>
            <a:pPr>
              <a:buFont typeface="Cambria" panose="02040503050406030204" pitchFamily="18" charset="0"/>
              <a:buAutoNum type="arabicPeriod"/>
            </a:pPr>
            <a:r>
              <a:rPr lang="en-US" altLang="en-US" sz="3200" dirty="0"/>
              <a:t>Specialized Funds (typically pre IPO.  Something between traditional Bank and VC)</a:t>
            </a:r>
          </a:p>
        </p:txBody>
      </p:sp>
    </p:spTree>
    <p:extLst>
      <p:ext uri="{BB962C8B-B14F-4D97-AF65-F5344CB8AC3E}">
        <p14:creationId xmlns:p14="http://schemas.microsoft.com/office/powerpoint/2010/main" val="2880208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Spread and explore out at the beginning.</a:t>
            </a:r>
          </a:p>
          <a:p>
            <a:r>
              <a:rPr lang="en-US" dirty="0" smtClean="0"/>
              <a:t>When the market speaks you listen. Most startups need to PIVOT.</a:t>
            </a:r>
          </a:p>
          <a:p>
            <a:r>
              <a:rPr lang="en-US" dirty="0" smtClean="0"/>
              <a:t>Seek early success. A small victory boosts morale, validates your assumption and gives you momentum. It helps you move towards your target one step at a time.</a:t>
            </a:r>
            <a:endParaRPr lang="en-US" dirty="0"/>
          </a:p>
        </p:txBody>
      </p:sp>
      <p:sp>
        <p:nvSpPr>
          <p:cNvPr id="3" name="Content Placeholder 2"/>
          <p:cNvSpPr>
            <a:spLocks noGrp="1"/>
          </p:cNvSpPr>
          <p:nvPr>
            <p:ph idx="13"/>
          </p:nvPr>
        </p:nvSpPr>
        <p:spPr/>
        <p:txBody>
          <a:bodyPr/>
          <a:lstStyle/>
          <a:p>
            <a:r>
              <a:rPr lang="en-US" dirty="0" smtClean="0"/>
              <a:t>STEP 4. TEST THE MARKET</a:t>
            </a:r>
            <a:endParaRPr lang="en-US" dirty="0"/>
          </a:p>
        </p:txBody>
      </p:sp>
    </p:spTree>
    <p:extLst>
      <p:ext uri="{BB962C8B-B14F-4D97-AF65-F5344CB8AC3E}">
        <p14:creationId xmlns:p14="http://schemas.microsoft.com/office/powerpoint/2010/main" val="2188833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r>
              <a:rPr lang="en-US" dirty="0" smtClean="0"/>
              <a:t>STEP 5. Get ready to sell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1496682"/>
              </p:ext>
            </p:extLst>
          </p:nvPr>
        </p:nvGraphicFramePr>
        <p:xfrm>
          <a:off x="71438" y="1549400"/>
          <a:ext cx="9001125" cy="3794125"/>
        </p:xfrm>
        <a:graphic>
          <a:graphicData uri="http://schemas.openxmlformats.org/drawingml/2006/table">
            <a:tbl>
              <a:tblPr firstRow="1" bandRow="1">
                <a:tableStyleId>{5C22544A-7EE6-4342-B048-85BDC9FD1C3A}</a:tableStyleId>
              </a:tblPr>
              <a:tblGrid>
                <a:gridCol w="3000375">
                  <a:extLst>
                    <a:ext uri="{9D8B030D-6E8A-4147-A177-3AD203B41FA5}">
                      <a16:colId xmlns:a16="http://schemas.microsoft.com/office/drawing/2014/main" val="2881464825"/>
                    </a:ext>
                  </a:extLst>
                </a:gridCol>
                <a:gridCol w="3000375">
                  <a:extLst>
                    <a:ext uri="{9D8B030D-6E8A-4147-A177-3AD203B41FA5}">
                      <a16:colId xmlns:a16="http://schemas.microsoft.com/office/drawing/2014/main" val="3758671856"/>
                    </a:ext>
                  </a:extLst>
                </a:gridCol>
                <a:gridCol w="3000375">
                  <a:extLst>
                    <a:ext uri="{9D8B030D-6E8A-4147-A177-3AD203B41FA5}">
                      <a16:colId xmlns:a16="http://schemas.microsoft.com/office/drawing/2014/main" val="2857712581"/>
                    </a:ext>
                  </a:extLst>
                </a:gridCol>
              </a:tblGrid>
              <a:tr h="1050883">
                <a:tc>
                  <a:txBody>
                    <a:bodyPr/>
                    <a:lstStyle/>
                    <a:p>
                      <a:r>
                        <a:rPr lang="en-US" sz="2800" dirty="0" smtClean="0"/>
                        <a:t>REQUIREMENT</a:t>
                      </a:r>
                      <a:endParaRPr lang="en-US" sz="2800" dirty="0"/>
                    </a:p>
                  </a:txBody>
                  <a:tcPr marL="91446" marR="91446" marT="45721" marB="45721"/>
                </a:tc>
                <a:tc>
                  <a:txBody>
                    <a:bodyPr/>
                    <a:lstStyle/>
                    <a:p>
                      <a:r>
                        <a:rPr lang="en-US" sz="2800" dirty="0" smtClean="0"/>
                        <a:t>USA</a:t>
                      </a:r>
                      <a:endParaRPr lang="en-US" sz="2800" dirty="0"/>
                    </a:p>
                  </a:txBody>
                  <a:tcPr marL="91446" marR="91446" marT="45721" marB="45721"/>
                </a:tc>
                <a:tc>
                  <a:txBody>
                    <a:bodyPr/>
                    <a:lstStyle/>
                    <a:p>
                      <a:r>
                        <a:rPr lang="en-US" sz="2800" dirty="0" smtClean="0"/>
                        <a:t>EUROPE</a:t>
                      </a:r>
                      <a:r>
                        <a:rPr lang="en-US" sz="2800" baseline="0" dirty="0" smtClean="0"/>
                        <a:t> &amp; PARTS OF THE WORL</a:t>
                      </a:r>
                      <a:endParaRPr lang="en-US" sz="2800" dirty="0"/>
                    </a:p>
                  </a:txBody>
                  <a:tcPr marL="91446" marR="91446" marT="45721" marB="45721"/>
                </a:tc>
                <a:extLst>
                  <a:ext uri="{0D108BD9-81ED-4DB2-BD59-A6C34878D82A}">
                    <a16:rowId xmlns:a16="http://schemas.microsoft.com/office/drawing/2014/main" val="1476280749"/>
                  </a:ext>
                </a:extLst>
              </a:tr>
              <a:tr h="1188738">
                <a:tc>
                  <a:txBody>
                    <a:bodyPr/>
                    <a:lstStyle/>
                    <a:p>
                      <a:r>
                        <a:rPr lang="en-US" sz="2400" b="1" dirty="0" smtClean="0"/>
                        <a:t>QUALITY</a:t>
                      </a:r>
                      <a:r>
                        <a:rPr lang="en-US" sz="2400" b="1" baseline="0" dirty="0" smtClean="0"/>
                        <a:t> SYSTEM</a:t>
                      </a:r>
                      <a:endParaRPr lang="en-US" sz="2400" b="1" dirty="0"/>
                    </a:p>
                  </a:txBody>
                  <a:tcPr marL="91446" marR="91446" marT="45721" marB="45721"/>
                </a:tc>
                <a:tc>
                  <a:txBody>
                    <a:bodyPr/>
                    <a:lstStyle/>
                    <a:p>
                      <a:r>
                        <a:rPr lang="en-US" sz="2400" b="0" i="0" kern="1200" dirty="0" smtClean="0">
                          <a:solidFill>
                            <a:schemeClr val="dk1"/>
                          </a:solidFill>
                          <a:effectLst/>
                          <a:latin typeface="+mn-lt"/>
                          <a:ea typeface="+mn-ea"/>
                          <a:cs typeface="+mn-cs"/>
                        </a:rPr>
                        <a:t>“21 CFR PART 820” </a:t>
                      </a:r>
                    </a:p>
                    <a:p>
                      <a:r>
                        <a:rPr lang="en-US" sz="2400" b="0" i="0" kern="1200" dirty="0" smtClean="0">
                          <a:solidFill>
                            <a:schemeClr val="dk1"/>
                          </a:solidFill>
                          <a:effectLst/>
                          <a:latin typeface="+mn-lt"/>
                          <a:ea typeface="+mn-ea"/>
                          <a:cs typeface="+mn-cs"/>
                        </a:rPr>
                        <a:t>QUALITY</a:t>
                      </a:r>
                      <a:r>
                        <a:rPr lang="en-US" sz="2400" b="0" i="0" kern="1200" baseline="0" dirty="0" smtClean="0">
                          <a:solidFill>
                            <a:schemeClr val="dk1"/>
                          </a:solidFill>
                          <a:effectLst/>
                          <a:latin typeface="+mn-lt"/>
                          <a:ea typeface="+mn-ea"/>
                          <a:cs typeface="+mn-cs"/>
                        </a:rPr>
                        <a:t> SYSTEM REGULATION</a:t>
                      </a:r>
                      <a:endParaRPr lang="en-US" sz="2400" dirty="0"/>
                    </a:p>
                  </a:txBody>
                  <a:tcPr marL="91446" marR="91446" marT="45721" marB="45721"/>
                </a:tc>
                <a:tc>
                  <a:txBody>
                    <a:bodyPr/>
                    <a:lstStyle/>
                    <a:p>
                      <a:r>
                        <a:rPr lang="en-US" sz="2400" dirty="0" smtClean="0"/>
                        <a:t>ISO</a:t>
                      </a:r>
                      <a:r>
                        <a:rPr lang="en-US" sz="2400" baseline="0" dirty="0" smtClean="0"/>
                        <a:t> 13485 CERTIFICATE</a:t>
                      </a:r>
                      <a:endParaRPr lang="en-US" sz="2400" dirty="0"/>
                    </a:p>
                  </a:txBody>
                  <a:tcPr marL="91446" marR="91446" marT="45721" marB="45721"/>
                </a:tc>
                <a:extLst>
                  <a:ext uri="{0D108BD9-81ED-4DB2-BD59-A6C34878D82A}">
                    <a16:rowId xmlns:a16="http://schemas.microsoft.com/office/drawing/2014/main" val="2803543485"/>
                  </a:ext>
                </a:extLst>
              </a:tr>
              <a:tr h="1554504">
                <a:tc>
                  <a:txBody>
                    <a:bodyPr/>
                    <a:lstStyle/>
                    <a:p>
                      <a:r>
                        <a:rPr lang="en-US" sz="2400" dirty="0" smtClean="0"/>
                        <a:t>SPECIFIC</a:t>
                      </a:r>
                      <a:r>
                        <a:rPr lang="en-US" sz="2400" baseline="0" dirty="0" smtClean="0"/>
                        <a:t> APPROVAL FOR YOUR DEVICE BASED ON INDICATION</a:t>
                      </a:r>
                      <a:endParaRPr lang="en-US" sz="2400" dirty="0"/>
                    </a:p>
                  </a:txBody>
                  <a:tcPr marL="91446" marR="91446" marT="45721" marB="45721"/>
                </a:tc>
                <a:tc>
                  <a:txBody>
                    <a:bodyPr/>
                    <a:lstStyle/>
                    <a:p>
                      <a:r>
                        <a:rPr lang="en-US" sz="2400" dirty="0" smtClean="0"/>
                        <a:t>FDA</a:t>
                      </a:r>
                      <a:r>
                        <a:rPr lang="en-US" sz="2400" baseline="0" dirty="0" smtClean="0"/>
                        <a:t> CLEARANCE (SUCH AS 510K PREAPPROVAL)</a:t>
                      </a:r>
                      <a:endParaRPr lang="en-US" sz="2400" dirty="0"/>
                    </a:p>
                  </a:txBody>
                  <a:tcPr marL="91446" marR="91446" marT="45721" marB="45721"/>
                </a:tc>
                <a:tc>
                  <a:txBody>
                    <a:bodyPr/>
                    <a:lstStyle/>
                    <a:p>
                      <a:r>
                        <a:rPr lang="en-US" sz="2400" dirty="0" smtClean="0"/>
                        <a:t>CE MARK</a:t>
                      </a:r>
                      <a:endParaRPr lang="en-US" sz="2400" dirty="0"/>
                    </a:p>
                  </a:txBody>
                  <a:tcPr marL="91446" marR="91446" marT="45721" marB="45721"/>
                </a:tc>
                <a:extLst>
                  <a:ext uri="{0D108BD9-81ED-4DB2-BD59-A6C34878D82A}">
                    <a16:rowId xmlns:a16="http://schemas.microsoft.com/office/drawing/2014/main" val="4000882050"/>
                  </a:ext>
                </a:extLst>
              </a:tr>
            </a:tbl>
          </a:graphicData>
        </a:graphic>
      </p:graphicFrame>
    </p:spTree>
    <p:extLst>
      <p:ext uri="{BB962C8B-B14F-4D97-AF65-F5344CB8AC3E}">
        <p14:creationId xmlns:p14="http://schemas.microsoft.com/office/powerpoint/2010/main" val="1454562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lstStyle/>
          <a:p>
            <a:r>
              <a:rPr lang="en-US" dirty="0" smtClean="0"/>
              <a:t>Summary</a:t>
            </a:r>
            <a:endParaRPr lang="en-US" dirty="0"/>
          </a:p>
        </p:txBody>
      </p:sp>
      <p:sp>
        <p:nvSpPr>
          <p:cNvPr id="5" name="Content Placeholder 4"/>
          <p:cNvSpPr>
            <a:spLocks noGrp="1"/>
          </p:cNvSpPr>
          <p:nvPr>
            <p:ph idx="1"/>
          </p:nvPr>
        </p:nvSpPr>
        <p:spPr>
          <a:xfrm>
            <a:off x="457200" y="1189038"/>
            <a:ext cx="8229600" cy="4525963"/>
          </a:xfrm>
        </p:spPr>
        <p:txBody>
          <a:bodyPr/>
          <a:lstStyle/>
          <a:p>
            <a:r>
              <a:rPr lang="en-US" dirty="0" smtClean="0"/>
              <a:t>Patent but then take next steps (either you or license)</a:t>
            </a:r>
          </a:p>
          <a:p>
            <a:r>
              <a:rPr lang="en-US" dirty="0" smtClean="0"/>
              <a:t>Step 1:  Set team, decide on market product</a:t>
            </a:r>
          </a:p>
          <a:p>
            <a:r>
              <a:rPr lang="en-US" dirty="0" smtClean="0"/>
              <a:t>Step 2: Get initial funding</a:t>
            </a:r>
          </a:p>
          <a:p>
            <a:r>
              <a:rPr lang="en-US" dirty="0" smtClean="0"/>
              <a:t>Step 3: R&amp;D and keep getting funded.</a:t>
            </a:r>
          </a:p>
          <a:p>
            <a:r>
              <a:rPr lang="en-US" dirty="0" smtClean="0"/>
              <a:t>Step 4: Test the market (prototype) early and often</a:t>
            </a:r>
          </a:p>
          <a:p>
            <a:r>
              <a:rPr lang="en-US" dirty="0" smtClean="0"/>
              <a:t>Step 5: Qualify to sell</a:t>
            </a:r>
          </a:p>
          <a:p>
            <a:endParaRPr lang="en-US" dirty="0"/>
          </a:p>
        </p:txBody>
      </p:sp>
    </p:spTree>
    <p:extLst>
      <p:ext uri="{BB962C8B-B14F-4D97-AF65-F5344CB8AC3E}">
        <p14:creationId xmlns:p14="http://schemas.microsoft.com/office/powerpoint/2010/main" val="218883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8800" b="1" dirty="0" smtClean="0">
                <a:solidFill>
                  <a:schemeClr val="tx1"/>
                </a:solidFill>
                <a:latin typeface="Freestyle Script" panose="030804020302050B0404" pitchFamily="66" charset="0"/>
              </a:rPr>
              <a:t>Thank you very much</a:t>
            </a:r>
            <a:endParaRPr lang="en-US" sz="8800" b="1" dirty="0">
              <a:solidFill>
                <a:schemeClr val="tx1"/>
              </a:solidFill>
              <a:latin typeface="Freestyle Script" panose="030804020302050B0404" pitchFamily="66" charset="0"/>
            </a:endParaRPr>
          </a:p>
        </p:txBody>
      </p:sp>
    </p:spTree>
    <p:extLst>
      <p:ext uri="{BB962C8B-B14F-4D97-AF65-F5344CB8AC3E}">
        <p14:creationId xmlns:p14="http://schemas.microsoft.com/office/powerpoint/2010/main" val="218883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8"/>
          <p:cNvPicPr>
            <a:picLocks noChangeAspect="1"/>
          </p:cNvPicPr>
          <p:nvPr/>
        </p:nvPicPr>
        <p:blipFill rotWithShape="1">
          <a:blip r:embed="rId3" cstate="print">
            <a:extLst>
              <a:ext uri="{28A0092B-C50C-407E-A947-70E740481C1C}">
                <a14:useLocalDpi xmlns:a14="http://schemas.microsoft.com/office/drawing/2010/main" val="0"/>
              </a:ext>
            </a:extLst>
          </a:blip>
          <a:srcRect t="11077" b="11077"/>
          <a:stretch/>
        </p:blipFill>
        <p:spPr>
          <a:xfrm>
            <a:off x="577850" y="1569671"/>
            <a:ext cx="7988300" cy="3886200"/>
          </a:xfrm>
          <a:prstGeom prst="rect">
            <a:avLst/>
          </a:prstGeom>
          <a:ln>
            <a:noFill/>
          </a:ln>
          <a:effectLst>
            <a:outerShdw blurRad="292100" dist="139700" dir="2700000" algn="tl" rotWithShape="0">
              <a:srgbClr val="333333">
                <a:alpha val="65000"/>
              </a:srgbClr>
            </a:outerShdw>
          </a:effectLst>
        </p:spPr>
      </p:pic>
      <p:sp>
        <p:nvSpPr>
          <p:cNvPr id="9" name="Title 8"/>
          <p:cNvSpPr>
            <a:spLocks noGrp="1"/>
          </p:cNvSpPr>
          <p:nvPr>
            <p:ph type="title"/>
          </p:nvPr>
        </p:nvSpPr>
        <p:spPr>
          <a:xfrm>
            <a:off x="457200" y="107584"/>
            <a:ext cx="8229600" cy="1143000"/>
          </a:xfrm>
        </p:spPr>
        <p:txBody>
          <a:bodyPr/>
          <a:lstStyle/>
          <a:p>
            <a:r>
              <a:rPr lang="en-US" dirty="0" smtClean="0"/>
              <a:t>FOSS at UCY</a:t>
            </a:r>
            <a:endParaRPr lang="en-US" dirty="0"/>
          </a:p>
        </p:txBody>
      </p:sp>
    </p:spTree>
    <p:extLst>
      <p:ext uri="{BB962C8B-B14F-4D97-AF65-F5344CB8AC3E}">
        <p14:creationId xmlns:p14="http://schemas.microsoft.com/office/powerpoint/2010/main" val="175146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28" y="-3174"/>
            <a:ext cx="8229600" cy="1143000"/>
          </a:xfrm>
        </p:spPr>
        <p:txBody>
          <a:bodyPr/>
          <a:lstStyle/>
          <a:p>
            <a:r>
              <a:rPr lang="en-US" dirty="0" smtClean="0"/>
              <a:t>Training at UCY (March 2017)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572" y="1066800"/>
            <a:ext cx="8046156" cy="4525963"/>
          </a:xfrm>
        </p:spPr>
      </p:pic>
    </p:spTree>
    <p:extLst>
      <p:ext uri="{BB962C8B-B14F-4D97-AF65-F5344CB8AC3E}">
        <p14:creationId xmlns:p14="http://schemas.microsoft.com/office/powerpoint/2010/main" val="426962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en-US" sz="4000" dirty="0" smtClean="0">
                <a:solidFill>
                  <a:schemeClr val="tx1"/>
                </a:solidFill>
              </a:rPr>
              <a:t>Startup Experience in Boston</a:t>
            </a:r>
            <a:br>
              <a:rPr lang="en-US" sz="4000" dirty="0" smtClean="0">
                <a:solidFill>
                  <a:schemeClr val="tx1"/>
                </a:solidFill>
              </a:rPr>
            </a:br>
            <a:r>
              <a:rPr lang="en-US" sz="2000" dirty="0" smtClean="0">
                <a:solidFill>
                  <a:schemeClr val="tx1"/>
                </a:solidFill>
              </a:rPr>
              <a:t>What I learned and what can be transferred to Jordan</a:t>
            </a:r>
            <a:endParaRPr lang="en-GB" sz="2000" dirty="0">
              <a:solidFill>
                <a:schemeClr val="tx1"/>
              </a:solidFill>
            </a:endParaRPr>
          </a:p>
        </p:txBody>
      </p:sp>
      <p:sp>
        <p:nvSpPr>
          <p:cNvPr id="3" name="Sottotitolo 2"/>
          <p:cNvSpPr>
            <a:spLocks noGrp="1"/>
          </p:cNvSpPr>
          <p:nvPr>
            <p:ph type="subTitle" idx="1"/>
          </p:nvPr>
        </p:nvSpPr>
        <p:spPr>
          <a:xfrm>
            <a:off x="3082849" y="4511895"/>
            <a:ext cx="4302689" cy="871927"/>
          </a:xfrm>
        </p:spPr>
        <p:txBody>
          <a:bodyPr/>
          <a:lstStyle/>
          <a:p>
            <a:r>
              <a:rPr lang="en-GB" dirty="0" smtClean="0"/>
              <a:t>Charalambos Anastassiou, Phd</a:t>
            </a:r>
          </a:p>
          <a:p>
            <a:endParaRPr lang="en-GB" dirty="0"/>
          </a:p>
        </p:txBody>
      </p:sp>
      <p:pic>
        <p:nvPicPr>
          <p:cNvPr id="4" name="Picture 3"/>
          <p:cNvPicPr>
            <a:picLocks noChangeAspect="1"/>
          </p:cNvPicPr>
          <p:nvPr/>
        </p:nvPicPr>
        <p:blipFill>
          <a:blip r:embed="rId2"/>
          <a:stretch>
            <a:fillRect/>
          </a:stretch>
        </p:blipFill>
        <p:spPr>
          <a:xfrm>
            <a:off x="778058" y="3886200"/>
            <a:ext cx="2304791" cy="1752600"/>
          </a:xfrm>
          <a:prstGeom prst="rect">
            <a:avLst/>
          </a:prstGeom>
        </p:spPr>
      </p:pic>
    </p:spTree>
    <p:extLst>
      <p:ext uri="{BB962C8B-B14F-4D97-AF65-F5344CB8AC3E}">
        <p14:creationId xmlns:p14="http://schemas.microsoft.com/office/powerpoint/2010/main" val="117910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556"/>
            <a:ext cx="8229600" cy="1143000"/>
          </a:xfrm>
        </p:spPr>
        <p:txBody>
          <a:bodyPr/>
          <a:lstStyle/>
          <a:p>
            <a:r>
              <a:rPr lang="en-US" dirty="0" smtClean="0"/>
              <a:t>Why Entrepreneurship</a:t>
            </a:r>
            <a:endParaRPr lang="en-US" dirty="0"/>
          </a:p>
        </p:txBody>
      </p:sp>
      <p:sp>
        <p:nvSpPr>
          <p:cNvPr id="3" name="Content Placeholder 2"/>
          <p:cNvSpPr>
            <a:spLocks noGrp="1"/>
          </p:cNvSpPr>
          <p:nvPr>
            <p:ph idx="1"/>
          </p:nvPr>
        </p:nvSpPr>
        <p:spPr>
          <a:xfrm>
            <a:off x="463640" y="2370139"/>
            <a:ext cx="7886699" cy="528044"/>
          </a:xfrm>
        </p:spPr>
        <p:txBody>
          <a:bodyPr>
            <a:noAutofit/>
          </a:bodyPr>
          <a:lstStyle/>
          <a:p>
            <a:pPr marL="0" indent="0">
              <a:buNone/>
            </a:pPr>
            <a:r>
              <a:rPr lang="en-US" sz="3200" dirty="0" smtClean="0"/>
              <a:t>Personal Growth ambition</a:t>
            </a:r>
          </a:p>
        </p:txBody>
      </p:sp>
      <p:sp>
        <p:nvSpPr>
          <p:cNvPr id="4" name="Slide Number Placeholder 3"/>
          <p:cNvSpPr>
            <a:spLocks noGrp="1"/>
          </p:cNvSpPr>
          <p:nvPr>
            <p:ph type="sldNum" sz="quarter" idx="12"/>
          </p:nvPr>
        </p:nvSpPr>
        <p:spPr/>
        <p:txBody>
          <a:bodyPr/>
          <a:lstStyle/>
          <a:p>
            <a:pPr>
              <a:defRPr/>
            </a:pPr>
            <a:fld id="{B33ECB04-4DD6-45F0-B48A-81509A7AE957}" type="slidenum">
              <a:rPr lang="en-US" altLang="en-US" smtClean="0"/>
              <a:pPr>
                <a:defRPr/>
              </a:pPr>
              <a:t>5</a:t>
            </a:fld>
            <a:endParaRPr lang="en-US" altLang="en-US" dirty="0"/>
          </a:p>
        </p:txBody>
      </p:sp>
      <p:sp>
        <p:nvSpPr>
          <p:cNvPr id="5" name="Content Placeholder 2"/>
          <p:cNvSpPr txBox="1">
            <a:spLocks/>
          </p:cNvSpPr>
          <p:nvPr/>
        </p:nvSpPr>
        <p:spPr>
          <a:xfrm>
            <a:off x="463641" y="3306078"/>
            <a:ext cx="7886699" cy="528044"/>
          </a:xfrm>
          <a:prstGeom prst="rect">
            <a:avLst/>
          </a:prstGeom>
        </p:spPr>
        <p:txBody>
          <a:bodyPr>
            <a:noAutofit/>
          </a:bodyPr>
          <a:lstStyle>
            <a:lvl1pPr indent="0">
              <a:spcBef>
                <a:spcPct val="20000"/>
              </a:spcBef>
              <a:buFont typeface="Arial"/>
              <a:buNone/>
              <a:defRPr sz="32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University advantage</a:t>
            </a:r>
          </a:p>
        </p:txBody>
      </p:sp>
      <p:sp>
        <p:nvSpPr>
          <p:cNvPr id="6" name="Content Placeholder 2"/>
          <p:cNvSpPr txBox="1">
            <a:spLocks/>
          </p:cNvSpPr>
          <p:nvPr/>
        </p:nvSpPr>
        <p:spPr>
          <a:xfrm>
            <a:off x="463639" y="4322835"/>
            <a:ext cx="7886699" cy="528044"/>
          </a:xfrm>
          <a:prstGeom prst="rect">
            <a:avLst/>
          </a:prstGeom>
        </p:spPr>
        <p:txBody>
          <a:bodyPr>
            <a:noAutofit/>
          </a:bodyPr>
          <a:lstStyle>
            <a:defPPr>
              <a:defRPr lang="it-IT"/>
            </a:defPPr>
            <a:lvl1pPr indent="0">
              <a:spcBef>
                <a:spcPct val="20000"/>
              </a:spcBef>
              <a:buFont typeface="Arial"/>
              <a:buNone/>
              <a:defRPr sz="32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New real job creation for the country</a:t>
            </a:r>
            <a:endParaRPr lang="en-US" dirty="0"/>
          </a:p>
        </p:txBody>
      </p:sp>
    </p:spTree>
    <p:extLst>
      <p:ext uri="{BB962C8B-B14F-4D97-AF65-F5344CB8AC3E}">
        <p14:creationId xmlns:p14="http://schemas.microsoft.com/office/powerpoint/2010/main" val="14024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581024" y="0"/>
            <a:ext cx="6296025" cy="647700"/>
          </a:xfrm>
        </p:spPr>
        <p:txBody>
          <a:bodyPr/>
          <a:lstStyle/>
          <a:p>
            <a:r>
              <a:rPr lang="en-US" altLang="en-US" dirty="0" smtClean="0">
                <a:ea typeface="ＭＳ Ｐゴシック" panose="020B0600070205080204" pitchFamily="34" charset="-128"/>
              </a:rPr>
              <a:t>Beginning with Patent, MIT 1998</a:t>
            </a:r>
            <a:endParaRPr lang="en-US" altLang="en-US" dirty="0" smtClean="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pPr>
              <a:defRPr/>
            </a:pPr>
            <a:fld id="{B1475EB4-2216-4C31-A769-F8769C926184}" type="slidenum">
              <a:rPr lang="en-US" altLang="en-US" smtClean="0"/>
              <a:pPr>
                <a:defRPr/>
              </a:pPr>
              <a:t>6</a:t>
            </a:fld>
            <a:endParaRPr lang="en-US" altLang="en-US" dirty="0"/>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099" y="1001968"/>
            <a:ext cx="7561263" cy="493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414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525"/>
            <a:ext cx="8229600" cy="666750"/>
          </a:xfrm>
        </p:spPr>
        <p:txBody>
          <a:bodyPr/>
          <a:lstStyle/>
          <a:p>
            <a:r>
              <a:rPr lang="en-US" dirty="0" smtClean="0"/>
              <a:t>Patents don’t tell you</a:t>
            </a:r>
            <a:endParaRPr lang="en-US" dirty="0"/>
          </a:p>
        </p:txBody>
      </p:sp>
      <p:sp>
        <p:nvSpPr>
          <p:cNvPr id="6" name="Content Placeholder 5"/>
          <p:cNvSpPr>
            <a:spLocks noGrp="1"/>
          </p:cNvSpPr>
          <p:nvPr>
            <p:ph idx="1"/>
          </p:nvPr>
        </p:nvSpPr>
        <p:spPr>
          <a:xfrm>
            <a:off x="457200" y="1041983"/>
            <a:ext cx="7886699" cy="667529"/>
          </a:xfrm>
        </p:spPr>
        <p:txBody>
          <a:bodyPr/>
          <a:lstStyle/>
          <a:p>
            <a:r>
              <a:rPr lang="en-US" dirty="0" smtClean="0"/>
              <a:t>Money to start: Where to get it from whom and how much</a:t>
            </a:r>
            <a:endParaRPr lang="en-US" dirty="0"/>
          </a:p>
        </p:txBody>
      </p:sp>
      <p:sp>
        <p:nvSpPr>
          <p:cNvPr id="7" name="Content Placeholder 5"/>
          <p:cNvSpPr txBox="1">
            <a:spLocks/>
          </p:cNvSpPr>
          <p:nvPr/>
        </p:nvSpPr>
        <p:spPr>
          <a:xfrm>
            <a:off x="457199" y="2274451"/>
            <a:ext cx="7886699" cy="667529"/>
          </a:xfrm>
          <a:prstGeom prst="rect">
            <a:avLst/>
          </a:prstGeom>
        </p:spPr>
        <p:txBody>
          <a:bodyPr/>
          <a:lstStyle>
            <a:lvl1pPr marL="342900" indent="-342900">
              <a:spcBef>
                <a:spcPct val="20000"/>
              </a:spcBef>
              <a:buFont typeface="Arial"/>
              <a:buChar char="•"/>
              <a:defRPr sz="32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What market to enter</a:t>
            </a:r>
            <a:endParaRPr lang="en-US" dirty="0"/>
          </a:p>
        </p:txBody>
      </p:sp>
      <p:sp>
        <p:nvSpPr>
          <p:cNvPr id="8" name="Content Placeholder 5"/>
          <p:cNvSpPr txBox="1">
            <a:spLocks/>
          </p:cNvSpPr>
          <p:nvPr/>
        </p:nvSpPr>
        <p:spPr>
          <a:xfrm>
            <a:off x="463641" y="3248984"/>
            <a:ext cx="7886699" cy="667529"/>
          </a:xfrm>
          <a:prstGeom prst="rect">
            <a:avLst/>
          </a:prstGeom>
        </p:spPr>
        <p:txBody>
          <a:bodyPr/>
          <a:lstStyle>
            <a:defPPr>
              <a:defRPr lang="it-IT"/>
            </a:defPPr>
            <a:lvl1pPr marL="342900" indent="-342900">
              <a:spcBef>
                <a:spcPct val="20000"/>
              </a:spcBef>
              <a:buFont typeface="Arial"/>
              <a:buChar char="•"/>
              <a:defRPr sz="32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What </a:t>
            </a:r>
            <a:r>
              <a:rPr lang="en-US" dirty="0" smtClean="0"/>
              <a:t>to product </a:t>
            </a:r>
            <a:r>
              <a:rPr lang="en-US" dirty="0"/>
              <a:t>make?  Fiber, mirror, </a:t>
            </a:r>
            <a:r>
              <a:rPr lang="en-US" dirty="0" smtClean="0"/>
              <a:t>laser</a:t>
            </a:r>
            <a:endParaRPr lang="en-US" dirty="0"/>
          </a:p>
        </p:txBody>
      </p:sp>
      <p:sp>
        <p:nvSpPr>
          <p:cNvPr id="9" name="Content Placeholder 5"/>
          <p:cNvSpPr txBox="1">
            <a:spLocks/>
          </p:cNvSpPr>
          <p:nvPr/>
        </p:nvSpPr>
        <p:spPr>
          <a:xfrm>
            <a:off x="463641" y="4147687"/>
            <a:ext cx="7886699" cy="667529"/>
          </a:xfrm>
          <a:prstGeom prst="rect">
            <a:avLst/>
          </a:prstGeom>
        </p:spPr>
        <p:txBody>
          <a:bodyPr/>
          <a:lstStyle>
            <a:defPPr>
              <a:defRPr lang="it-IT"/>
            </a:defPPr>
            <a:lvl1pPr marL="342900" indent="-342900">
              <a:spcBef>
                <a:spcPct val="20000"/>
              </a:spcBef>
              <a:buFont typeface="Arial"/>
              <a:buChar char="•"/>
              <a:defRPr sz="32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What team to built to make this</a:t>
            </a:r>
            <a:endParaRPr lang="en-US" dirty="0"/>
          </a:p>
        </p:txBody>
      </p:sp>
    </p:spTree>
    <p:extLst>
      <p:ext uri="{BB962C8B-B14F-4D97-AF65-F5344CB8AC3E}">
        <p14:creationId xmlns:p14="http://schemas.microsoft.com/office/powerpoint/2010/main" val="297796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1475EB4-2216-4C31-A769-F8769C926184}" type="slidenum">
              <a:rPr lang="en-US" altLang="en-US" smtClean="0"/>
              <a:pPr>
                <a:defRPr/>
              </a:pPr>
              <a:t>8</a:t>
            </a:fld>
            <a:endParaRPr lang="en-US" altLang="en-US" dirty="0"/>
          </a:p>
        </p:txBody>
      </p:sp>
      <p:sp>
        <p:nvSpPr>
          <p:cNvPr id="8" name="Content Placeholder 7"/>
          <p:cNvSpPr>
            <a:spLocks noGrp="1"/>
          </p:cNvSpPr>
          <p:nvPr>
            <p:ph idx="13"/>
          </p:nvPr>
        </p:nvSpPr>
        <p:spPr>
          <a:xfrm>
            <a:off x="457200" y="95575"/>
            <a:ext cx="7639050" cy="603282"/>
          </a:xfrm>
        </p:spPr>
        <p:txBody>
          <a:bodyPr/>
          <a:lstStyle/>
          <a:p>
            <a:r>
              <a:rPr lang="en-US" dirty="0" smtClean="0"/>
              <a:t>Experience on patents</a:t>
            </a:r>
            <a:endParaRPr lang="en-US" dirty="0"/>
          </a:p>
        </p:txBody>
      </p:sp>
      <p:sp>
        <p:nvSpPr>
          <p:cNvPr id="3" name="Title 2"/>
          <p:cNvSpPr>
            <a:spLocks noGrp="1"/>
          </p:cNvSpPr>
          <p:nvPr>
            <p:ph type="title" idx="4294967295"/>
          </p:nvPr>
        </p:nvSpPr>
        <p:spPr>
          <a:xfrm>
            <a:off x="0" y="1065213"/>
            <a:ext cx="7886700" cy="1325562"/>
          </a:xfrm>
        </p:spPr>
        <p:txBody>
          <a:bodyPr/>
          <a:lstStyle/>
          <a:p>
            <a:r>
              <a:rPr lang="en-US" dirty="0" smtClean="0"/>
              <a:t>How are patents used?</a:t>
            </a:r>
            <a:endParaRPr lang="en-US" dirty="0"/>
          </a:p>
        </p:txBody>
      </p:sp>
      <p:sp>
        <p:nvSpPr>
          <p:cNvPr id="5" name="TextBox 4"/>
          <p:cNvSpPr txBox="1"/>
          <p:nvPr/>
        </p:nvSpPr>
        <p:spPr>
          <a:xfrm>
            <a:off x="463640" y="1453639"/>
            <a:ext cx="7818120" cy="1569660"/>
          </a:xfrm>
          <a:prstGeom prst="rect">
            <a:avLst/>
          </a:prstGeom>
          <a:noFill/>
        </p:spPr>
        <p:txBody>
          <a:bodyPr wrap="square" rtlCol="0">
            <a:spAutoFit/>
          </a:bodyPr>
          <a:lstStyle/>
          <a:p>
            <a:r>
              <a:rPr lang="en-US" sz="3200" dirty="0" smtClean="0"/>
              <a:t>Patents are most useful for: </a:t>
            </a:r>
            <a:endParaRPr lang="en-US" sz="3200" dirty="0" smtClean="0"/>
          </a:p>
          <a:p>
            <a:r>
              <a:rPr lang="en-US" sz="3200" dirty="0" smtClean="0"/>
              <a:t>1. Funding.  They reduce the risk for investors</a:t>
            </a:r>
          </a:p>
          <a:p>
            <a:r>
              <a:rPr lang="en-US" sz="3200" dirty="0" smtClean="0"/>
              <a:t>2. Give you credibility.</a:t>
            </a:r>
          </a:p>
        </p:txBody>
      </p:sp>
      <p:sp>
        <p:nvSpPr>
          <p:cNvPr id="6" name="TextBox 5"/>
          <p:cNvSpPr txBox="1"/>
          <p:nvPr/>
        </p:nvSpPr>
        <p:spPr>
          <a:xfrm>
            <a:off x="463640" y="3276359"/>
            <a:ext cx="7818120" cy="1077218"/>
          </a:xfrm>
          <a:prstGeom prst="rect">
            <a:avLst/>
          </a:prstGeom>
          <a:noFill/>
        </p:spPr>
        <p:txBody>
          <a:bodyPr wrap="square" rtlCol="0">
            <a:spAutoFit/>
          </a:bodyPr>
          <a:lstStyle/>
          <a:p>
            <a:r>
              <a:rPr lang="en-US" sz="3200" dirty="0" smtClean="0"/>
              <a:t>However because so much is missing </a:t>
            </a:r>
            <a:r>
              <a:rPr lang="en-US" sz="3200" dirty="0" smtClean="0"/>
              <a:t>third parties are not interested in just the patents.</a:t>
            </a:r>
            <a:endParaRPr lang="en-US" sz="3200" dirty="0" smtClean="0"/>
          </a:p>
        </p:txBody>
      </p:sp>
      <p:sp>
        <p:nvSpPr>
          <p:cNvPr id="7" name="TextBox 6"/>
          <p:cNvSpPr txBox="1"/>
          <p:nvPr/>
        </p:nvSpPr>
        <p:spPr>
          <a:xfrm>
            <a:off x="497930" y="4620852"/>
            <a:ext cx="7818120" cy="1077218"/>
          </a:xfrm>
          <a:prstGeom prst="rect">
            <a:avLst/>
          </a:prstGeom>
          <a:noFill/>
        </p:spPr>
        <p:txBody>
          <a:bodyPr wrap="square" rtlCol="0">
            <a:spAutoFit/>
          </a:bodyPr>
          <a:lstStyle/>
          <a:p>
            <a:r>
              <a:rPr lang="en-US" sz="3200" dirty="0" smtClean="0"/>
              <a:t>Best choice is therefore for the inventors to be involved in commercializing their patents</a:t>
            </a:r>
          </a:p>
        </p:txBody>
      </p:sp>
    </p:spTree>
    <p:extLst>
      <p:ext uri="{BB962C8B-B14F-4D97-AF65-F5344CB8AC3E}">
        <p14:creationId xmlns:p14="http://schemas.microsoft.com/office/powerpoint/2010/main" val="14855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1475EB4-2216-4C31-A769-F8769C926184}" type="slidenum">
              <a:rPr lang="en-US" altLang="en-US" smtClean="0"/>
              <a:pPr>
                <a:defRPr/>
              </a:pPr>
              <a:t>9</a:t>
            </a:fld>
            <a:endParaRPr lang="en-US" altLang="en-US" dirty="0"/>
          </a:p>
        </p:txBody>
      </p:sp>
      <p:sp>
        <p:nvSpPr>
          <p:cNvPr id="3" name="Title 2"/>
          <p:cNvSpPr txBox="1">
            <a:spLocks/>
          </p:cNvSpPr>
          <p:nvPr/>
        </p:nvSpPr>
        <p:spPr>
          <a:xfrm>
            <a:off x="594360" y="2138767"/>
            <a:ext cx="8150781" cy="3378630"/>
          </a:xfrm>
          <a:prstGeom prst="rect">
            <a:avLst/>
          </a:prstGeom>
        </p:spPr>
        <p:txBody>
          <a:bodyP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600" dirty="0">
                <a:solidFill>
                  <a:schemeClr val="tx1"/>
                </a:solidFill>
              </a:rPr>
              <a:t>W</a:t>
            </a:r>
            <a:r>
              <a:rPr lang="en-US" sz="3600" dirty="0" smtClean="0">
                <a:solidFill>
                  <a:schemeClr val="tx1"/>
                </a:solidFill>
              </a:rPr>
              <a:t>hat </a:t>
            </a:r>
            <a:r>
              <a:rPr lang="en-US" sz="3600" dirty="0" smtClean="0">
                <a:solidFill>
                  <a:schemeClr val="tx1"/>
                </a:solidFill>
              </a:rPr>
              <a:t>to do after the discovery:</a:t>
            </a:r>
          </a:p>
          <a:p>
            <a:pPr algn="ctr"/>
            <a:r>
              <a:rPr lang="en-US" sz="3600" dirty="0" smtClean="0">
                <a:solidFill>
                  <a:schemeClr val="tx1"/>
                </a:solidFill>
              </a:rPr>
              <a:t>STEP 1 (actually two of them):</a:t>
            </a:r>
          </a:p>
          <a:p>
            <a:pPr algn="ctr"/>
            <a:r>
              <a:rPr lang="en-US" sz="3600" dirty="0" smtClean="0">
                <a:solidFill>
                  <a:schemeClr val="tx1"/>
                </a:solidFill>
              </a:rPr>
              <a:t>TEAM</a:t>
            </a:r>
          </a:p>
          <a:p>
            <a:pPr algn="ctr"/>
            <a:r>
              <a:rPr lang="en-US" sz="3600" dirty="0" smtClean="0">
                <a:solidFill>
                  <a:schemeClr val="tx1"/>
                </a:solidFill>
              </a:rPr>
              <a:t>&amp;</a:t>
            </a:r>
            <a:endParaRPr lang="en-US" sz="3600" dirty="0">
              <a:solidFill>
                <a:schemeClr val="tx1"/>
              </a:solidFill>
            </a:endParaRPr>
          </a:p>
          <a:p>
            <a:pPr algn="ctr"/>
            <a:r>
              <a:rPr lang="en-US" sz="3600" dirty="0" smtClean="0">
                <a:solidFill>
                  <a:schemeClr val="tx1"/>
                </a:solidFill>
              </a:rPr>
              <a:t> TYPE OF PRODUCT AND MARKET</a:t>
            </a:r>
            <a:endParaRPr lang="en-US" sz="3600" dirty="0">
              <a:solidFill>
                <a:schemeClr val="tx1"/>
              </a:solidFill>
            </a:endParaRPr>
          </a:p>
        </p:txBody>
      </p:sp>
    </p:spTree>
    <p:extLst>
      <p:ext uri="{BB962C8B-B14F-4D97-AF65-F5344CB8AC3E}">
        <p14:creationId xmlns:p14="http://schemas.microsoft.com/office/powerpoint/2010/main" val="1510342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1FA07D9A09A440A060260FBACD8473" ma:contentTypeVersion="0" ma:contentTypeDescription="Create a new document." ma:contentTypeScope="" ma:versionID="12eb84ac397744c146ed2774a514a5c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94B2A4-E301-46AA-B877-CF3BA3EC226B}"/>
</file>

<file path=customXml/itemProps2.xml><?xml version="1.0" encoding="utf-8"?>
<ds:datastoreItem xmlns:ds="http://schemas.openxmlformats.org/officeDocument/2006/customXml" ds:itemID="{CC9FB6C1-5DCD-42C2-BD7D-9E163C8B871B}"/>
</file>

<file path=customXml/itemProps3.xml><?xml version="1.0" encoding="utf-8"?>
<ds:datastoreItem xmlns:ds="http://schemas.openxmlformats.org/officeDocument/2006/customXml" ds:itemID="{F59A578A-F196-49DF-8C9B-D531006436DC}"/>
</file>

<file path=docProps/app.xml><?xml version="1.0" encoding="utf-8"?>
<Properties xmlns="http://schemas.openxmlformats.org/officeDocument/2006/extended-properties" xmlns:vt="http://schemas.openxmlformats.org/officeDocument/2006/docPropsVTypes">
  <TotalTime>322</TotalTime>
  <Words>735</Words>
  <Application>Microsoft Office PowerPoint</Application>
  <PresentationFormat>On-screen Show (4:3)</PresentationFormat>
  <Paragraphs>108</Paragraphs>
  <Slides>19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Cambria</vt:lpstr>
      <vt:lpstr>Freestyle Script</vt:lpstr>
      <vt:lpstr>Titillium Bold</vt:lpstr>
      <vt:lpstr>Tema di Office</vt:lpstr>
      <vt:lpstr>PowerPoint Presentation</vt:lpstr>
      <vt:lpstr>FOSS at UCY</vt:lpstr>
      <vt:lpstr>Training at UCY (March 2017)</vt:lpstr>
      <vt:lpstr>Startup Experience in Boston What I learned and what can be transferred to Jordan</vt:lpstr>
      <vt:lpstr>Why Entrepreneurship</vt:lpstr>
      <vt:lpstr>Beginning with Patent, MIT 1998</vt:lpstr>
      <vt:lpstr>Patents don’t tell you</vt:lpstr>
      <vt:lpstr>How are patents used?</vt:lpstr>
      <vt:lpstr>PowerPoint Presentation</vt:lpstr>
      <vt:lpstr>STEP 1. STARTING TEAM</vt:lpstr>
      <vt:lpstr>PowerPoint Presentation</vt:lpstr>
      <vt:lpstr>PowerPoint Presentation</vt:lpstr>
      <vt:lpstr>PowerPoint Presentation</vt:lpstr>
      <vt:lpstr>PowerPoint Presentation</vt:lpstr>
      <vt:lpstr>   Possible sources of funding</vt:lpstr>
      <vt:lpstr>PowerPoint Presentation</vt:lpstr>
      <vt:lpstr>PowerPoint Presentation</vt:lpstr>
      <vt:lpstr>Summary</vt:lpstr>
      <vt:lpstr>Thank you very much</vt:lpstr>
    </vt:vector>
  </TitlesOfParts>
  <Company>Consorzioarca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Irene Manzella</dc:creator>
  <cp:lastModifiedBy>Charalambos Anastassiou</cp:lastModifiedBy>
  <cp:revision>36</cp:revision>
  <dcterms:created xsi:type="dcterms:W3CDTF">2016-10-21T10:45:11Z</dcterms:created>
  <dcterms:modified xsi:type="dcterms:W3CDTF">2018-09-19T13:39:45Z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0x010100EB1FA07D9A09A440A060260FBACD8473</vt:lpwstr>
  </property>
</Properties>
</file>